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2" r:id="rId1"/>
  </p:sldMasterIdLst>
  <p:notesMasterIdLst>
    <p:notesMasterId r:id="rId68"/>
  </p:notesMasterIdLst>
  <p:sldIdLst>
    <p:sldId id="256" r:id="rId2"/>
    <p:sldId id="322" r:id="rId3"/>
    <p:sldId id="325" r:id="rId4"/>
    <p:sldId id="324" r:id="rId5"/>
    <p:sldId id="326" r:id="rId6"/>
    <p:sldId id="257" r:id="rId7"/>
    <p:sldId id="258" r:id="rId8"/>
    <p:sldId id="259" r:id="rId9"/>
    <p:sldId id="260" r:id="rId10"/>
    <p:sldId id="261" r:id="rId11"/>
    <p:sldId id="270" r:id="rId12"/>
    <p:sldId id="262" r:id="rId13"/>
    <p:sldId id="263" r:id="rId14"/>
    <p:sldId id="317" r:id="rId15"/>
    <p:sldId id="264" r:id="rId16"/>
    <p:sldId id="265" r:id="rId17"/>
    <p:sldId id="266" r:id="rId18"/>
    <p:sldId id="267" r:id="rId19"/>
    <p:sldId id="268" r:id="rId20"/>
    <p:sldId id="269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319" r:id="rId39"/>
    <p:sldId id="288" r:id="rId40"/>
    <p:sldId id="289" r:id="rId41"/>
    <p:sldId id="290" r:id="rId42"/>
    <p:sldId id="291" r:id="rId43"/>
    <p:sldId id="292" r:id="rId44"/>
    <p:sldId id="316" r:id="rId45"/>
    <p:sldId id="293" r:id="rId46"/>
    <p:sldId id="295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13" r:id="rId55"/>
    <p:sldId id="305" r:id="rId56"/>
    <p:sldId id="306" r:id="rId57"/>
    <p:sldId id="307" r:id="rId58"/>
    <p:sldId id="308" r:id="rId59"/>
    <p:sldId id="309" r:id="rId60"/>
    <p:sldId id="315" r:id="rId61"/>
    <p:sldId id="310" r:id="rId62"/>
    <p:sldId id="311" r:id="rId63"/>
    <p:sldId id="312" r:id="rId64"/>
    <p:sldId id="314" r:id="rId65"/>
    <p:sldId id="318" r:id="rId66"/>
    <p:sldId id="320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37" autoAdjust="0"/>
    <p:restoredTop sz="86410" autoAdjust="0"/>
  </p:normalViewPr>
  <p:slideViewPr>
    <p:cSldViewPr>
      <p:cViewPr>
        <p:scale>
          <a:sx n="66" d="100"/>
          <a:sy n="66" d="100"/>
        </p:scale>
        <p:origin x="-848" y="-3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notesMaster" Target="notesMasters/notes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C5B24B0-7C04-0141-906A-035F87B18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06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46F2BDF-2B14-BA45-A7FE-165F25B7E06B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E0DF148-AAD5-3747-81A4-C6B6B0167ED9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A589ACB-F549-4442-95EE-8B6AA183ADCF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BB1B1B5-27D9-414E-8796-7FABBEE0114C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FE1C2D4-0E7F-8346-B17B-6C76A2E0BCF2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723B9C5-90EA-CD43-96BB-E6ACEE1D3FC5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81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90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63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5DEC6B-DF31-894A-AA41-DB7CEC3EA2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E62A0-DBBF-A143-9A59-AA81723538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371E1-054C-4A43-AA62-157BF501D5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EC34-7A40-A845-A14F-97471F574E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21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FBF09F-9779-A44C-90CE-57841D89CD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523875-288D-DA46-9753-02E1A406C4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2DA5C6-FDA7-7D41-B340-BAC2701B23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altLang="zh-TW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4E716-A9CF-DB44-ABD0-3074423CCA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8C481F-C8E5-654F-B54D-6CF26932AA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DDE80-FFEC-AD4B-9314-46A703B43C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143C9-FB66-7F45-AF60-3F013084D7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AF5E3-7B51-614A-A0AA-D27509D9D7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C39448C-86F1-5F4D-B392-146D3B1858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5.xml"/><Relationship Id="rId20" Type="http://schemas.openxmlformats.org/officeDocument/2006/relationships/slide" Target="slide25.xml"/><Relationship Id="rId21" Type="http://schemas.openxmlformats.org/officeDocument/2006/relationships/slide" Target="slide26.xml"/><Relationship Id="rId10" Type="http://schemas.openxmlformats.org/officeDocument/2006/relationships/slide" Target="slide16.xml"/><Relationship Id="rId11" Type="http://schemas.openxmlformats.org/officeDocument/2006/relationships/slide" Target="slide17.xml"/><Relationship Id="rId12" Type="http://schemas.openxmlformats.org/officeDocument/2006/relationships/slide" Target="slide18.xml"/><Relationship Id="rId13" Type="http://schemas.openxmlformats.org/officeDocument/2006/relationships/slide" Target="slide19.xml"/><Relationship Id="rId14" Type="http://schemas.openxmlformats.org/officeDocument/2006/relationships/slide" Target="slide20.xml"/><Relationship Id="rId15" Type="http://schemas.openxmlformats.org/officeDocument/2006/relationships/slide" Target="slide11.xml"/><Relationship Id="rId16" Type="http://schemas.openxmlformats.org/officeDocument/2006/relationships/slide" Target="slide21.xml"/><Relationship Id="rId17" Type="http://schemas.openxmlformats.org/officeDocument/2006/relationships/slide" Target="slide22.xml"/><Relationship Id="rId18" Type="http://schemas.openxmlformats.org/officeDocument/2006/relationships/slide" Target="slide23.xml"/><Relationship Id="rId19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slide" Target="slide7.xml"/><Relationship Id="rId4" Type="http://schemas.openxmlformats.org/officeDocument/2006/relationships/slide" Target="slide8.xml"/><Relationship Id="rId5" Type="http://schemas.openxmlformats.org/officeDocument/2006/relationships/slide" Target="slide9.xml"/><Relationship Id="rId6" Type="http://schemas.openxmlformats.org/officeDocument/2006/relationships/slide" Target="slide10.xml"/><Relationship Id="rId7" Type="http://schemas.openxmlformats.org/officeDocument/2006/relationships/slide" Target="slide12.xml"/><Relationship Id="rId8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Britannic Bold" charset="0"/>
              </a:rPr>
              <a:t>Jeopardy</a:t>
            </a:r>
          </a:p>
        </p:txBody>
      </p:sp>
      <p:graphicFrame>
        <p:nvGraphicFramePr>
          <p:cNvPr id="2094" name="Group 4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54718201"/>
              </p:ext>
            </p:extLst>
          </p:nvPr>
        </p:nvGraphicFramePr>
        <p:xfrm>
          <a:off x="304799" y="1295401"/>
          <a:ext cx="8534400" cy="5334034"/>
        </p:xfrm>
        <a:graphic>
          <a:graphicData uri="http://schemas.openxmlformats.org/drawingml/2006/table">
            <a:tbl>
              <a:tblPr/>
              <a:tblGrid>
                <a:gridCol w="1706532"/>
                <a:gridCol w="1706531"/>
                <a:gridCol w="1708274"/>
                <a:gridCol w="1706532"/>
                <a:gridCol w="1706531"/>
              </a:tblGrid>
              <a:tr h="103627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資源</a:t>
                      </a:r>
                      <a:endParaRPr kumimoji="0" lang="en-US" altLang="zh-TW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能量</a:t>
                      </a:r>
                      <a:endParaRPr kumimoji="0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美國</a:t>
                      </a:r>
                      <a:endParaRPr kumimoji="0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政府</a:t>
                      </a:r>
                      <a:endParaRPr kumimoji="0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部門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人民與</a:t>
                      </a:r>
                      <a:endParaRPr kumimoji="0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法律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73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" action="ppaction://hlinkshowjump?jump=nextslide"/>
                        </a:rPr>
                        <a:t>100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3" action="ppaction://hlinksldjump"/>
                        </a:rPr>
                        <a:t>100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4" action="ppaction://hlinksldjump"/>
                        </a:rPr>
                        <a:t>100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5" action="ppaction://hlinksldjump"/>
                        </a:rPr>
                        <a:t>100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6" action="ppaction://hlinksldjump"/>
                        </a:rPr>
                        <a:t>100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3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7" action="ppaction://hlinksldjump"/>
                        </a:rPr>
                        <a:t>200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8" action="ppaction://hlinksldjump"/>
                        </a:rPr>
                        <a:t>200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9" action="ppaction://hlinksldjump"/>
                        </a:rPr>
                        <a:t>200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0" action="ppaction://hlinksldjump"/>
                        </a:rPr>
                        <a:t>200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1" action="ppaction://hlinksldjump"/>
                        </a:rPr>
                        <a:t>200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73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2" action="ppaction://hlinksldjump"/>
                        </a:rPr>
                        <a:t>300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3" action="ppaction://hlinksldjump"/>
                        </a:rPr>
                        <a:t>300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4" action="ppaction://hlinksldjump"/>
                        </a:rPr>
                        <a:t>300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5" action="ppaction://hlinksldjump"/>
                        </a:rPr>
                        <a:t>300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6" action="ppaction://hlinksldjump"/>
                        </a:rPr>
                        <a:t>300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3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7" action="ppaction://hlinksldjump"/>
                        </a:rPr>
                        <a:t>400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8" action="ppaction://hlinksldjump"/>
                        </a:rPr>
                        <a:t>400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19" action="ppaction://hlinksldjump"/>
                        </a:rPr>
                        <a:t>400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20" action="ppaction://hlinksldjump"/>
                        </a:rPr>
                        <a:t>400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itannic Bold" charset="0"/>
                          <a:ea typeface="ＭＳ Ｐゴシック" charset="0"/>
                          <a:cs typeface="ＭＳ Ｐゴシック" charset="0"/>
                          <a:hlinkClick r:id="rId21" action="ppaction://hlinksldjump"/>
                        </a:rPr>
                        <a:t>400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ritannic Bold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92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609600"/>
            <a:ext cx="91440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14600"/>
            <a:ext cx="3175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85800" y="2438400"/>
            <a:ext cx="77724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海岸區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山谷區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高山區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沙漠區</a:t>
            </a:r>
            <a:endParaRPr lang="en-US" altLang="zh-TW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endParaRPr lang="en-US" altLang="zh-TW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228600"/>
            <a:ext cx="8534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加州的中部是哪一個地區？</a:t>
            </a:r>
            <a:endParaRPr lang="en-US" altLang="zh-TW" sz="4400" dirty="0">
              <a:latin typeface="DFPBiaoKaiW5-ZhuIn"/>
              <a:ea typeface="DFPBiaoKaiW5-ZhuIn"/>
              <a:cs typeface="DFPBiaoKaiW5-ZhuI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sz="7200" dirty="0">
                <a:latin typeface="DFPBiaoKaiW5-ZhuIn"/>
                <a:ea typeface="DFPBiaoKaiW5-ZhuIn"/>
                <a:cs typeface="DFPBiaoKaiW5-ZhuIn"/>
              </a:rPr>
              <a:t>山谷地區</a:t>
            </a:r>
            <a:endParaRPr lang="en-US" altLang="zh-TW" sz="72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7924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3098800" cy="487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cxnSp>
        <p:nvCxnSpPr>
          <p:cNvPr id="12" name="Curved Connector 11"/>
          <p:cNvCxnSpPr/>
          <p:nvPr/>
        </p:nvCxnSpPr>
        <p:spPr bwMode="auto">
          <a:xfrm rot="10800000" flipV="1">
            <a:off x="1295400" y="1371600"/>
            <a:ext cx="3886200" cy="2819400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90743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加州的東南部是哪一個地區？</a:t>
            </a:r>
            <a:endParaRPr lang="en-US" altLang="zh-TW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90600" y="2514600"/>
            <a:ext cx="39624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海岸區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山谷地區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高山地區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沙漠地區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/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514600"/>
            <a:ext cx="3048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560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sz="7200" dirty="0" smtClean="0">
                <a:effectLst/>
                <a:latin typeface="DFPBiaoKaiW5-ZhuIn"/>
                <a:ea typeface="DFPBiaoKaiW5-ZhuIn"/>
                <a:cs typeface="DFPBiaoKaiW5-ZhuIn"/>
              </a:rPr>
              <a:t>沙漠地區</a:t>
            </a:r>
            <a:endParaRPr lang="en-US" altLang="zh-TW" sz="72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3276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4-Point Star 8"/>
          <p:cNvSpPr>
            <a:spLocks noChangeArrowheads="1"/>
          </p:cNvSpPr>
          <p:nvPr/>
        </p:nvSpPr>
        <p:spPr bwMode="auto">
          <a:xfrm>
            <a:off x="2667000" y="4953000"/>
            <a:ext cx="822325" cy="822325"/>
          </a:xfrm>
          <a:prstGeom prst="star4">
            <a:avLst>
              <a:gd name="adj" fmla="val 7523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3124200" y="1447800"/>
            <a:ext cx="3048000" cy="3962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0988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609600"/>
            <a:ext cx="7620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加州東南邊的沙漠叫做什麼沙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漠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1" y="3198168"/>
            <a:ext cx="3753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Mojave </a:t>
            </a:r>
          </a:p>
        </p:txBody>
      </p:sp>
    </p:spTree>
    <p:extLst>
      <p:ext uri="{BB962C8B-B14F-4D97-AF65-F5344CB8AC3E}">
        <p14:creationId xmlns:p14="http://schemas.microsoft.com/office/powerpoint/2010/main" val="2767145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2743200"/>
            <a:ext cx="77724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TW" sz="3600" dirty="0">
                <a:latin typeface="DFPBiaoKaiW5-ZhuIn" charset="0"/>
                <a:cs typeface="DFPBiaoKaiW5-ZhuIn" charset="0"/>
              </a:rPr>
              <a:t>A. Nevada </a:t>
            </a:r>
            <a:r>
              <a:rPr lang="en-US" sz="3600" dirty="0">
                <a:latin typeface="DFPBiaoKaiW5-ZhuIn" charset="0"/>
                <a:cs typeface="DFPBiaoKaiW5-ZhuIn" charset="0"/>
              </a:rPr>
              <a:t>內華達州</a:t>
            </a:r>
            <a:endParaRPr lang="en-US" altLang="zh-TW" sz="3600" dirty="0"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TW" sz="3600" dirty="0">
                <a:latin typeface="DFPBiaoKaiW5-ZhuIn" charset="0"/>
                <a:cs typeface="DFPBiaoKaiW5-ZhuIn" charset="0"/>
              </a:rPr>
              <a:t>B. Arizona </a:t>
            </a:r>
            <a:r>
              <a:rPr lang="en-US" sz="3600" dirty="0">
                <a:latin typeface="DFPBiaoKaiW5-ZhuIn" charset="0"/>
                <a:cs typeface="DFPBiaoKaiW5-ZhuIn" charset="0"/>
              </a:rPr>
              <a:t>亞利桑那州</a:t>
            </a:r>
            <a:endParaRPr lang="en-US" altLang="zh-TW" sz="3600" dirty="0"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TW" sz="3600" dirty="0">
                <a:latin typeface="DFPBiaoKaiW5-ZhuIn" charset="0"/>
                <a:cs typeface="DFPBiaoKaiW5-ZhuIn" charset="0"/>
              </a:rPr>
              <a:t>C. Oregon </a:t>
            </a:r>
            <a:r>
              <a:rPr lang="en-US" sz="3600" dirty="0">
                <a:latin typeface="DFPBiaoKaiW5-ZhuIn" charset="0"/>
                <a:cs typeface="DFPBiaoKaiW5-ZhuIn" charset="0"/>
              </a:rPr>
              <a:t>奧勒</a:t>
            </a:r>
            <a:r>
              <a:rPr lang="en-US" sz="3600" dirty="0">
                <a:latin typeface="DFPBiaoKaiW5-PoIn1"/>
                <a:ea typeface="DFPBiaoKaiW5-PoIn1"/>
                <a:cs typeface="DFPBiaoKaiW5-PoIn1"/>
              </a:rPr>
              <a:t>崗</a:t>
            </a:r>
            <a:r>
              <a:rPr lang="en-US" sz="3600" dirty="0">
                <a:latin typeface="DFPBiaoKaiW5-ZhuIn" charset="0"/>
                <a:cs typeface="DFPBiaoKaiW5-ZhuIn" charset="0"/>
              </a:rPr>
              <a:t>州</a:t>
            </a:r>
            <a:endParaRPr lang="en-US" altLang="zh-TW" sz="3600" dirty="0"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TW" sz="3600" dirty="0">
                <a:latin typeface="DFPBiaoKaiW5-ZhuIn" charset="0"/>
                <a:cs typeface="DFPBiaoKaiW5-ZhuIn" charset="0"/>
              </a:rPr>
              <a:t>D. New York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紐約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341"/>
            <a:ext cx="35814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" y="381000"/>
            <a:ext cx="8458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DFPBiaoKaiW5-ZhuIn" charset="0"/>
                <a:cs typeface="DFPBiaoKaiW5-ZhuIn" charset="0"/>
              </a:rPr>
              <a:t>加州北部的鄰州</a:t>
            </a:r>
            <a:r>
              <a:rPr lang="en-US" sz="4800" dirty="0">
                <a:latin typeface="DFPBiaoKaiW5-ZhuIn"/>
                <a:ea typeface="DFPBiaoKaiW5-ZhuIn"/>
                <a:cs typeface="DFPBiaoKaiW5-ZhuIn"/>
              </a:rPr>
              <a:t>是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zh-TW" altLang="en-US" sz="48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州</a:t>
            </a:r>
            <a:r>
              <a:rPr lang="en-US" sz="4800" dirty="0">
                <a:latin typeface="DFPBiaoKaiW5-ZhuIn"/>
                <a:ea typeface="DFPBiaoKaiW5-ZhuIn"/>
                <a:cs typeface="DFPBiaoKaiW5-ZhuIn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336973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7391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7400" y="1981200"/>
            <a:ext cx="5562600" cy="7080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FF"/>
            </a:solidFill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C. Oregon </a:t>
            </a:r>
            <a:r>
              <a:rPr kumimoji="1"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奧勒</a:t>
            </a:r>
            <a:r>
              <a:rPr kumimoji="1" lang="en-US" sz="4000" dirty="0">
                <a:solidFill>
                  <a:srgbClr val="FF0000"/>
                </a:solidFill>
                <a:latin typeface="DFPBiaoKaiW5-PoIn1" charset="0"/>
                <a:cs typeface="DFPBiaoKaiW5-PoIn1" charset="0"/>
              </a:rPr>
              <a:t>崗</a:t>
            </a:r>
            <a:r>
              <a:rPr kumimoji="1"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州</a:t>
            </a:r>
            <a:endParaRPr kumimoji="1" lang="en-US" altLang="zh-TW" sz="40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086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2705394"/>
            <a:ext cx="60960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A. Nevada 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內華達州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eaLnBrk="1" hangingPunct="1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B. Arizona 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亞利桑那州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eaLnBrk="1" hangingPunct="1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C. Oregon 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奧勒</a:t>
            </a:r>
            <a:r>
              <a:rPr lang="en-US" sz="3600" dirty="0">
                <a:solidFill>
                  <a:srgbClr val="FF0000"/>
                </a:solidFill>
                <a:latin typeface="DFPBiaoKaiW5-PoIn1" charset="0"/>
                <a:cs typeface="DFPBiaoKaiW5-PoIn1" charset="0"/>
              </a:rPr>
              <a:t>崗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州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eaLnBrk="1" hangingPunct="1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D. New York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紐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約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343400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1000" y="457200"/>
            <a:ext cx="8534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東</a:t>
            </a: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</a:rPr>
              <a:t>北的鄰州是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zh-TW" altLang="en-US" sz="48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州</a:t>
            </a: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zh-TW" sz="48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altLang="zh-TW" sz="4800" dirty="0">
              <a:latin typeface="DFPBiaoKaiW5-ZhuIn" charset="0"/>
              <a:cs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843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534400" cy="562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0800" y="2438400"/>
            <a:ext cx="5715000" cy="708025"/>
          </a:xfrm>
          <a:prstGeom prst="rect">
            <a:avLst/>
          </a:prstGeom>
          <a:solidFill>
            <a:srgbClr val="262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en-US" altLang="zh-TW" sz="4000" dirty="0">
                <a:solidFill>
                  <a:srgbClr val="FFFFFF"/>
                </a:solidFill>
                <a:latin typeface="DFPBiaoKaiW5-ZhuIn" charset="0"/>
                <a:cs typeface="DFPBiaoKaiW5-ZhuIn" charset="0"/>
              </a:rPr>
              <a:t>A</a:t>
            </a:r>
            <a:r>
              <a:rPr kumimoji="1" lang="en-US" altLang="zh-TW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. Nevada </a:t>
            </a:r>
            <a:r>
              <a:rPr kumimoji="1"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內華達州</a:t>
            </a:r>
            <a:endParaRPr kumimoji="1" lang="en-US" altLang="zh-TW" sz="40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298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2362200"/>
            <a:ext cx="62484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Nevada </a:t>
            </a: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內華達州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Arizona </a:t>
            </a: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亞利桑那州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Oregon </a:t>
            </a: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奧勒崗州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New York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紐約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962400"/>
            <a:ext cx="36639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7200" y="33812"/>
            <a:ext cx="8915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DFPBiaoKaiW5-ZhuIn" charset="0"/>
                <a:cs typeface="DFPBiaoKaiW5-ZhuIn" charset="0"/>
              </a:rPr>
              <a:t>加州東南的鄰州</a:t>
            </a:r>
            <a:r>
              <a:rPr lang="en-US" sz="4800" dirty="0" smtClean="0">
                <a:latin typeface="DFPBiaoKaiW5-ZhuIn" charset="0"/>
                <a:cs typeface="DFPBiaoKaiW5-ZhuIn" charset="0"/>
              </a:rPr>
              <a:t>是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zh-TW" altLang="en-US" sz="48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州</a:t>
            </a:r>
            <a:r>
              <a:rPr lang="en-US" sz="4800" dirty="0" smtClean="0">
                <a:latin typeface="DFPBiaoKaiW5-ZhuIn" charset="0"/>
                <a:cs typeface="DFPBiaoKaiW5-ZhuIn" charset="0"/>
              </a:rPr>
              <a:t>？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3688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27618550"/>
              </p:ext>
            </p:extLst>
          </p:nvPr>
        </p:nvGraphicFramePr>
        <p:xfrm>
          <a:off x="685800" y="609600"/>
          <a:ext cx="739140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/>
                <a:gridCol w="1478280"/>
                <a:gridCol w="1478280"/>
                <a:gridCol w="1478280"/>
                <a:gridCol w="1478280"/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地區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保護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3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環境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4</a:t>
                      </a:r>
                    </a:p>
                    <a:p>
                      <a:pPr algn="ctr"/>
                      <a:r>
                        <a:rPr lang="zh-TW" alt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海岸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5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地理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44578"/>
              </p:ext>
            </p:extLst>
          </p:nvPr>
        </p:nvGraphicFramePr>
        <p:xfrm>
          <a:off x="838200" y="4724400"/>
          <a:ext cx="73152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828800"/>
              </a:tblGrid>
              <a:tr h="1524000"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protect</a:t>
                      </a:r>
                      <a:r>
                        <a:rPr lang="en-US" dirty="0" smtClean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r>
                        <a:rPr lang="en-US" dirty="0" smtClean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effectLst/>
                        </a:rPr>
                        <a:t>coast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geography</a:t>
                      </a:r>
                      <a:r>
                        <a:rPr lang="en-US" dirty="0" smtClean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1524000" y="2514600"/>
            <a:ext cx="1371600" cy="2209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371600" y="2514600"/>
            <a:ext cx="1676400" cy="21336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19600" y="2590800"/>
            <a:ext cx="2895600" cy="20574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191000" y="2590800"/>
            <a:ext cx="1676400" cy="20574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5562600" y="2514600"/>
            <a:ext cx="1828800" cy="2133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0" y="0"/>
            <a:ext cx="221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Lesson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51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81000" y="3048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TW" sz="4800" dirty="0">
                <a:latin typeface="DFPBiaoKaiW5-ZhuIn" charset="0"/>
                <a:cs typeface="DFPBiaoKaiW5-ZhuIn" charset="0"/>
              </a:rPr>
              <a:t>B. Arizona </a:t>
            </a:r>
            <a:r>
              <a:rPr kumimoji="1" lang="en-US" sz="4800" dirty="0">
                <a:latin typeface="DFPBiaoKaiW5-ZhuIn" charset="0"/>
                <a:cs typeface="DFPBiaoKaiW5-ZhuIn" charset="0"/>
              </a:rPr>
              <a:t>亞利桑那州</a:t>
            </a:r>
            <a:endParaRPr kumimoji="1" lang="en-US" altLang="zh-TW" sz="4800" dirty="0">
              <a:latin typeface="DFPBiaoKaiW5-ZhuIn" charset="0"/>
              <a:cs typeface="DFPBiaoKaiW5-ZhuIn" charset="0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543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 bwMode="auto">
          <a:xfrm flipH="1">
            <a:off x="2590800" y="990600"/>
            <a:ext cx="2286000" cy="3352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59181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2362200"/>
            <a:ext cx="83058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Mexico </a:t>
            </a:r>
            <a:r>
              <a:rPr 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墨西哥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Canada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加拿大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China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中國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Italy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義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大利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86000"/>
            <a:ext cx="381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>
            <a:off x="4495800" y="1219200"/>
            <a:ext cx="2514600" cy="441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Rectangle 9"/>
          <p:cNvSpPr/>
          <p:nvPr/>
        </p:nvSpPr>
        <p:spPr>
          <a:xfrm>
            <a:off x="457200" y="228600"/>
            <a:ext cx="7620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加州南部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哪一個國家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接壤</a:t>
            </a:r>
            <a:r>
              <a:rPr lang="en-US" altLang="ja-JP" sz="4400" dirty="0" smtClean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?</a:t>
            </a:r>
            <a:endParaRPr lang="en-US" altLang="zh-TW" sz="4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205321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609600"/>
            <a:ext cx="83058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TW" sz="6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A. Mexico </a:t>
            </a:r>
            <a:r>
              <a:rPr kumimoji="1" lang="en-US" sz="6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墨西哥</a:t>
            </a:r>
            <a:endParaRPr kumimoji="1" lang="en-US" altLang="zh-TW" sz="6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0"/>
            <a:ext cx="381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627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1981200"/>
            <a:ext cx="83058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Mexico </a:t>
            </a:r>
            <a:r>
              <a:rPr 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墨西哥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Canada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加拿大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China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中國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Italy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義大利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None/>
            </a:pP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86000"/>
            <a:ext cx="381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>
            <a:off x="4724400" y="1676400"/>
            <a:ext cx="2133600" cy="2133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381000" y="32287"/>
            <a:ext cx="8305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美國北邊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哪一個國家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接壤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ja-JP" sz="4400" dirty="0" smtClean="0">
                <a:latin typeface="DFPBiaoKaiW5-ZhuIn"/>
                <a:ea typeface="DFPBiaoKaiW5-ZhuIn"/>
                <a:cs typeface="DFPBiaoKaiW5-ZhuIn"/>
              </a:rPr>
              <a:t>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19879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7400" y="533400"/>
            <a:ext cx="3581400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zh-TW" altLang="en-US" sz="3600" dirty="0">
                <a:latin typeface="DFPBiaoKaiW5-ZhuIn"/>
                <a:ea typeface="DFPBiaoKaiW5-ZhuIn"/>
                <a:cs typeface="DFPBiaoKaiW5-ZhuIn"/>
              </a:rPr>
              <a:t>加拿大</a:t>
            </a:r>
            <a:endParaRPr kumimoji="1" lang="en-US" altLang="zh-TW" sz="36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0"/>
            <a:ext cx="381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57600" y="3581400"/>
            <a:ext cx="2286000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加拿大</a:t>
            </a:r>
            <a:endParaRPr kumimoji="1"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559277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590800"/>
            <a:ext cx="60198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Pacific Ocean 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太平洋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Atlantic Ocean 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大西洋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Caribbean Sea 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加勒比海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>
              <a:buFontTx/>
              <a:buAutoNum type="alphaUcPeriod"/>
            </a:pPr>
            <a:r>
              <a:rPr lang="en-US" altLang="zh-TW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The Indian </a:t>
            </a:r>
            <a:r>
              <a:rPr lang="en-US" altLang="zh-TW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Ocean 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印度洋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86256"/>
            <a:ext cx="3124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1000" y="304800"/>
            <a:ext cx="792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加州西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瀕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哪一個海洋？</a:t>
            </a:r>
            <a:endParaRPr lang="en-US" sz="44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4572000" y="1219200"/>
            <a:ext cx="1905000" cy="4648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1769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38200"/>
            <a:ext cx="7239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00200" y="4495800"/>
            <a:ext cx="1066800" cy="1938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太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平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洋</a:t>
            </a:r>
            <a:endParaRPr lang="en-US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411587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9606" y="2362200"/>
            <a:ext cx="50292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The San Joaquin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Sacramento River 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Colorado River</a:t>
            </a:r>
          </a:p>
          <a:p>
            <a:pPr marL="609600" indent="-609600">
              <a:buFontTx/>
              <a:buAutoNum type="alphaUcPeriod"/>
            </a:pPr>
            <a:r>
              <a:rPr lang="en-US" altLang="zh-TW" sz="40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Mississippi River</a:t>
            </a:r>
            <a:endParaRPr lang="en-US" altLang="zh-TW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438400"/>
            <a:ext cx="3657600" cy="374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-304800" y="152401"/>
            <a:ext cx="9601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dirty="0" smtClean="0">
                <a:latin typeface="DFPBiaoKaiW5-ZhuIn"/>
                <a:ea typeface="DFPBiaoKaiW5-ZhuIn"/>
                <a:cs typeface="DFPBiaoKaiW5-ZhuIn"/>
              </a:rPr>
              <a:t>Lesson 3</a:t>
            </a:r>
          </a:p>
          <a:p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流過山谷區北邊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的是哪</a:t>
            </a:r>
            <a:r>
              <a:rPr lang="zh-TW" altLang="en-US" sz="4400" dirty="0" smtClean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條河流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zh-TW" sz="4400" dirty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4400" dirty="0">
                <a:latin typeface="DFPBiaoKaiW5-ZhuIn"/>
                <a:ea typeface="DFPBiaoKaiW5-ZhuIn"/>
                <a:cs typeface="DFPBiaoKaiW5-ZhuIn"/>
              </a:rPr>
            </a:br>
            <a:endParaRPr lang="en-US" sz="4400" dirty="0"/>
          </a:p>
        </p:txBody>
      </p:sp>
      <p:sp>
        <p:nvSpPr>
          <p:cNvPr id="9" name="Frame 8"/>
          <p:cNvSpPr/>
          <p:nvPr/>
        </p:nvSpPr>
        <p:spPr>
          <a:xfrm>
            <a:off x="5334000" y="2438400"/>
            <a:ext cx="2514600" cy="3276600"/>
          </a:xfrm>
          <a:prstGeom prst="frame">
            <a:avLst/>
          </a:prstGeom>
          <a:gradFill flip="none" rotWithShape="1">
            <a:gsLst>
              <a:gs pos="28000">
                <a:schemeClr val="dk1">
                  <a:tint val="18000"/>
                  <a:satMod val="120000"/>
                  <a:lumMod val="88000"/>
                  <a:alpha val="82000"/>
                </a:schemeClr>
              </a:gs>
              <a:gs pos="100000">
                <a:schemeClr val="dk1">
                  <a:tint val="40000"/>
                  <a:satMod val="100000"/>
                  <a:lumMod val="78000"/>
                  <a:alpha val="82000"/>
                </a:schemeClr>
              </a:gs>
            </a:gsLst>
            <a:lin ang="5400000" scaled="0"/>
            <a:tileRect/>
          </a:gra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27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04800"/>
            <a:ext cx="6096000" cy="618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7200" y="2895600"/>
            <a:ext cx="4648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B. Sacramento River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78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2590800"/>
            <a:ext cx="44196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The San Joaquin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Sacramento River 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Colorado River</a:t>
            </a:r>
          </a:p>
          <a:p>
            <a:pPr marL="609600" indent="-609600">
              <a:buFontTx/>
              <a:buAutoNum type="alphaUcPeriod"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Mississippi </a:t>
            </a:r>
            <a:r>
              <a:rPr lang="en-US" altLang="zh-TW" sz="4000" dirty="0" smtClean="0">
                <a:solidFill>
                  <a:srgbClr val="FF0000"/>
                </a:solidFill>
                <a:latin typeface="新細明體" charset="0"/>
                <a:cs typeface="新細明體" charset="0"/>
              </a:rPr>
              <a:t>Rive</a:t>
            </a:r>
            <a:r>
              <a:rPr lang="en-US" altLang="zh-TW" sz="4000" dirty="0" smtClean="0">
                <a:latin typeface="新細明體" charset="0"/>
                <a:cs typeface="新細明體" charset="0"/>
              </a:rPr>
              <a:t>r</a:t>
            </a:r>
            <a:endParaRPr lang="en-US" altLang="zh-TW" dirty="0">
              <a:latin typeface="新細明體" charset="0"/>
              <a:cs typeface="新細明體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358616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1000" y="228600"/>
            <a:ext cx="8991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流過山谷區南邊的是哪</a:t>
            </a:r>
            <a:r>
              <a:rPr lang="zh-TW" altLang="en-US" sz="4400" dirty="0" smtClean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條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河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流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400" dirty="0">
              <a:latin typeface="新細明體" charset="0"/>
              <a:cs typeface="新細明體" charset="0"/>
            </a:endParaRPr>
          </a:p>
        </p:txBody>
      </p:sp>
      <p:sp>
        <p:nvSpPr>
          <p:cNvPr id="8" name="Frame 7"/>
          <p:cNvSpPr/>
          <p:nvPr/>
        </p:nvSpPr>
        <p:spPr>
          <a:xfrm>
            <a:off x="5638800" y="2895600"/>
            <a:ext cx="2743200" cy="2743200"/>
          </a:xfrm>
          <a:prstGeom prst="frame">
            <a:avLst/>
          </a:prstGeom>
          <a:gradFill flip="none" rotWithShape="1">
            <a:gsLst>
              <a:gs pos="28000">
                <a:schemeClr val="dk1">
                  <a:tint val="18000"/>
                  <a:satMod val="120000"/>
                  <a:lumMod val="88000"/>
                </a:schemeClr>
              </a:gs>
              <a:gs pos="100000">
                <a:schemeClr val="dk1">
                  <a:tint val="40000"/>
                  <a:satMod val="100000"/>
                  <a:lumMod val="78000"/>
                </a:schemeClr>
              </a:gs>
            </a:gsLst>
            <a:lin ang="5400000" scaled="0"/>
            <a:tileRect/>
          </a:gradFill>
          <a:ln w="6350" cmpd="sng">
            <a:solidFill>
              <a:schemeClr val="accent6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170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31775029"/>
              </p:ext>
            </p:extLst>
          </p:nvPr>
        </p:nvGraphicFramePr>
        <p:xfrm>
          <a:off x="685800" y="609600"/>
          <a:ext cx="739140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/>
                <a:gridCol w="1478280"/>
                <a:gridCol w="1478280"/>
                <a:gridCol w="1478280"/>
                <a:gridCol w="1478280"/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6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峭壁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7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沙丘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8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溼地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9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沼澤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10</a:t>
                      </a:r>
                    </a:p>
                    <a:p>
                      <a:pPr algn="ctr"/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310224"/>
              </p:ext>
            </p:extLst>
          </p:nvPr>
        </p:nvGraphicFramePr>
        <p:xfrm>
          <a:off x="838200" y="4724400"/>
          <a:ext cx="73152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828800"/>
              </a:tblGrid>
              <a:tr h="1524000"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wetlands</a:t>
                      </a:r>
                      <a:r>
                        <a:rPr lang="en-US" dirty="0" smtClean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marshy areas</a:t>
                      </a:r>
                      <a:r>
                        <a:rPr lang="en-US" dirty="0" smtClean="0">
                          <a:effectLst/>
                        </a:rPr>
                        <a:t>   </a:t>
                      </a:r>
                      <a:endParaRPr lang="en-US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cliffs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effectLst/>
                        </a:rPr>
                        <a:t>  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dunes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effectLst/>
                        </a:rPr>
                        <a:t>   </a:t>
                      </a:r>
                      <a:endParaRPr lang="en-US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1752600" y="2971800"/>
            <a:ext cx="2438400" cy="1752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124200" y="2895600"/>
            <a:ext cx="2438400" cy="18288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295400" y="2971800"/>
            <a:ext cx="3048000" cy="1752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048000" y="2895600"/>
            <a:ext cx="2743200" cy="1828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239000" y="2971800"/>
            <a:ext cx="0" cy="16002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821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802063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3400" y="304800"/>
            <a:ext cx="792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加州的海岸分為哪三部</a:t>
            </a:r>
            <a:r>
              <a:rPr lang="zh-TW" altLang="en-US" sz="4400" dirty="0">
                <a:latin typeface="DFPBiaoKaiW5-PoIn1"/>
                <a:ea typeface="DFPBiaoKaiW5-PoIn1"/>
                <a:cs typeface="DFPBiaoKaiW5-PoIn1"/>
              </a:rPr>
              <a:t>分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5628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37810"/>
            <a:ext cx="4775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 bwMode="auto">
          <a:xfrm flipH="1" flipV="1">
            <a:off x="1905000" y="1524000"/>
            <a:ext cx="2667000" cy="990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66800" y="1143000"/>
            <a:ext cx="1143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北部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2209800" y="4114800"/>
            <a:ext cx="3048000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90600" y="3505200"/>
            <a:ext cx="1203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中部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2895600" y="5715000"/>
            <a:ext cx="304800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5410200"/>
            <a:ext cx="1143000" cy="914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南部</a:t>
            </a:r>
            <a:endParaRPr lang="en-US" altLang="zh-TW" sz="40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  <p:sp>
        <p:nvSpPr>
          <p:cNvPr id="11" name="Heptagon 10"/>
          <p:cNvSpPr/>
          <p:nvPr/>
        </p:nvSpPr>
        <p:spPr>
          <a:xfrm>
            <a:off x="990600" y="152400"/>
            <a:ext cx="838200" cy="762000"/>
          </a:xfrm>
          <a:prstGeom prst="heptagon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19200" y="381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en-US" dirty="0"/>
          </a:p>
        </p:txBody>
      </p:sp>
      <p:sp>
        <p:nvSpPr>
          <p:cNvPr id="14" name="Heptagon 13"/>
          <p:cNvSpPr/>
          <p:nvPr/>
        </p:nvSpPr>
        <p:spPr>
          <a:xfrm>
            <a:off x="1066800" y="2819400"/>
            <a:ext cx="838200" cy="762000"/>
          </a:xfrm>
          <a:prstGeom prst="heptagon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ptagon 14"/>
          <p:cNvSpPr/>
          <p:nvPr/>
        </p:nvSpPr>
        <p:spPr>
          <a:xfrm>
            <a:off x="2133600" y="4724400"/>
            <a:ext cx="838200" cy="762000"/>
          </a:xfrm>
          <a:prstGeom prst="heptagon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371600" y="3048000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2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362199" y="4904242"/>
            <a:ext cx="62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81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3" grpId="0"/>
      <p:bldP spid="18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58324"/>
            <a:ext cx="45720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rved Right Arrow 2"/>
          <p:cNvSpPr>
            <a:spLocks noChangeArrowheads="1"/>
          </p:cNvSpPr>
          <p:nvPr/>
        </p:nvSpPr>
        <p:spPr bwMode="auto">
          <a:xfrm>
            <a:off x="3200400" y="2057400"/>
            <a:ext cx="1981200" cy="1828800"/>
          </a:xfrm>
          <a:prstGeom prst="curvedRightArrow">
            <a:avLst>
              <a:gd name="adj1" fmla="val 0"/>
              <a:gd name="adj2" fmla="val 50000"/>
              <a:gd name="adj3" fmla="val 12789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3352800"/>
            <a:ext cx="40386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山、沙灘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峭壁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、沙丘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</a:t>
            </a:r>
            <a:r>
              <a:rPr 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峭壁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>
              <a:buNone/>
            </a:pPr>
            <a:endParaRPr lang="en-US" altLang="zh-TW" sz="4400" dirty="0">
              <a:latin typeface="DFPBiaoKaiW5-ZhuIn"/>
              <a:ea typeface="DFPBiaoKaiW5-ZhuIn"/>
              <a:cs typeface="DFPBiaoKaiW5-ZhuIn"/>
            </a:endParaRPr>
          </a:p>
          <a:p>
            <a:pPr marL="609600" indent="-609600">
              <a:buNone/>
            </a:pPr>
            <a:endParaRPr lang="en-US" altLang="ja-JP" sz="4400" dirty="0" smtClean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52400"/>
            <a:ext cx="8839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buNone/>
            </a:pP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加州北部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海岸有哪幾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種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地形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67200" y="1905000"/>
            <a:ext cx="1143000" cy="10772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latin typeface="DFPBiaoKaiW5-ZhuIn" charset="0"/>
                <a:cs typeface="DFPBiaoKaiW5-ZhuIn" charset="0"/>
              </a:rPr>
              <a:t>北部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38800" y="4038600"/>
            <a:ext cx="990600" cy="10772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中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58000" y="5562600"/>
            <a:ext cx="990600" cy="10772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南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658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304800"/>
            <a:ext cx="6629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</a:t>
            </a:r>
            <a:r>
              <a:rPr lang="zh-TW" alt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</a:t>
            </a:r>
            <a:r>
              <a:rPr 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峭壁</a:t>
            </a:r>
            <a:endParaRPr lang="en-US" altLang="zh-TW" sz="44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86000"/>
            <a:ext cx="4953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13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05000"/>
            <a:ext cx="388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Curved Right Arrow 5"/>
          <p:cNvSpPr>
            <a:spLocks noChangeArrowheads="1"/>
          </p:cNvSpPr>
          <p:nvPr/>
        </p:nvSpPr>
        <p:spPr bwMode="auto">
          <a:xfrm>
            <a:off x="4114800" y="4267200"/>
            <a:ext cx="1905000" cy="1752600"/>
          </a:xfrm>
          <a:prstGeom prst="curvedRightArrow">
            <a:avLst>
              <a:gd name="adj1" fmla="val 5750"/>
              <a:gd name="adj2" fmla="val 50000"/>
              <a:gd name="adj3" fmla="val 14694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286000"/>
            <a:ext cx="4419600" cy="4114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lphaUcPeriod"/>
            </a:pP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濕地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、沼澤、</a:t>
            </a: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沙丘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和山</a:t>
            </a:r>
            <a:endParaRPr lang="en-US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endParaRPr lang="en-US" altLang="zh-TW" sz="2800" dirty="0">
              <a:latin typeface="DFPBiaoKaiW5-ZhuIn"/>
              <a:ea typeface="DFPBiaoKaiW5-ZhuIn"/>
              <a:cs typeface="DFPBiaoKaiW5-ZhuIn"/>
            </a:endParaRPr>
          </a:p>
          <a:p>
            <a:pPr marL="609600" indent="-609600">
              <a:buFontTx/>
              <a:buAutoNum type="alphaUcPeriod"/>
            </a:pPr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峭壁、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沼澤、</a:t>
            </a:r>
            <a:r>
              <a:rPr 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沙丘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和小山</a:t>
            </a:r>
            <a:endParaRPr lang="en-US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endParaRPr lang="en-US" altLang="zh-TW" sz="2800" dirty="0">
              <a:latin typeface="DFPBiaoKaiW5-ZhuIn" charset="0"/>
              <a:cs typeface="DFPBiaoKaiW5-ZhuIn" charset="0"/>
            </a:endParaRPr>
          </a:p>
          <a:p>
            <a:pPr marL="609600" indent="-609600">
              <a:buFontTx/>
              <a:buAutoNum type="alphaUcPeriod"/>
            </a:pP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峭壁、沼澤</a:t>
            </a:r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、沙灘和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小山</a:t>
            </a:r>
            <a:endParaRPr lang="en-US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>
              <a:buFontTx/>
              <a:buAutoNum type="alphaUcPeriod"/>
            </a:pPr>
            <a:endParaRPr lang="en-US" sz="2800" dirty="0" smtClean="0">
              <a:latin typeface="DFPBiaoKaiW5-ZhuIn" charset="0"/>
              <a:cs typeface="DFPBiaoKaiW5-ZhuIn" charset="0"/>
            </a:endParaRPr>
          </a:p>
          <a:p>
            <a:pPr marL="609600" indent="-609600" eaLnBrk="1" hangingPunct="1"/>
            <a:endParaRPr lang="en-US" altLang="zh-TW" dirty="0">
              <a:latin typeface="Arial" charset="0"/>
              <a:cs typeface="新細明體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15191"/>
            <a:ext cx="8991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中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海岸有以下哪</a:t>
            </a:r>
            <a:r>
              <a:rPr lang="zh-TW" altLang="en-US" sz="4400" dirty="0" smtClean="0">
                <a:latin typeface="DFPBiaoKaiW5-PoIn1"/>
                <a:ea typeface="DFPBiaoKaiW5-PoIn1"/>
                <a:cs typeface="DFPBiaoKaiW5-PoIn1"/>
              </a:rPr>
              <a:t>幾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種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地形？</a:t>
            </a:r>
            <a:endParaRPr lang="en-US" altLang="zh-TW" sz="44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10200" y="2590800"/>
            <a:ext cx="1752600" cy="5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latin typeface="DFPBiaoKaiW5-ZhuIn" charset="0"/>
                <a:cs typeface="DFPBiaoKaiW5-ZhuIn" charset="0"/>
              </a:rPr>
              <a:t>北部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43600" y="4038600"/>
            <a:ext cx="1600200" cy="5847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中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62800" y="5562600"/>
            <a:ext cx="1676400" cy="5847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南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915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609600"/>
            <a:ext cx="792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濕</a:t>
            </a:r>
            <a:r>
              <a:rPr 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地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、沼澤、</a:t>
            </a:r>
            <a:r>
              <a:rPr 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</a:t>
            </a: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丘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和山</a:t>
            </a:r>
            <a:endParaRPr lang="en-US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400" dirty="0">
                <a:latin typeface="新細明體" charset="0"/>
                <a:cs typeface="新細明體" charset="0"/>
              </a:rPr>
              <a:t/>
            </a:r>
            <a:br>
              <a:rPr lang="en-US" altLang="zh-TW" sz="4400" dirty="0">
                <a:latin typeface="新細明體" charset="0"/>
                <a:cs typeface="新細明體" charset="0"/>
              </a:rPr>
            </a:b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3657600" cy="2133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590800"/>
            <a:ext cx="3492500" cy="2324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646246"/>
            <a:ext cx="32766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66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752600"/>
            <a:ext cx="3276600" cy="4114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560070" indent="-514350">
              <a:buAutoNum type="alphaUcPeriod"/>
            </a:pP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沙灘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、山和</a:t>
            </a: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小山</a:t>
            </a:r>
          </a:p>
          <a:p>
            <a:pPr marL="45720" indent="0">
              <a:buNone/>
            </a:pP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None/>
            </a:pPr>
            <a:r>
              <a:rPr 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沼澤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和峭壁</a:t>
            </a:r>
            <a:endParaRPr lang="en-US" altLang="zh-TW" sz="32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None/>
            </a:pP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buNone/>
            </a:pPr>
            <a:r>
              <a:rPr 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沙丘和</a:t>
            </a:r>
            <a:r>
              <a:rPr 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沙灘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93875"/>
            <a:ext cx="4775200" cy="50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rved Right Arrow 6"/>
          <p:cNvSpPr>
            <a:spLocks noChangeArrowheads="1"/>
          </p:cNvSpPr>
          <p:nvPr/>
        </p:nvSpPr>
        <p:spPr bwMode="auto">
          <a:xfrm>
            <a:off x="4572000" y="5410200"/>
            <a:ext cx="1905000" cy="1752600"/>
          </a:xfrm>
          <a:prstGeom prst="curvedRightArrow">
            <a:avLst>
              <a:gd name="adj1" fmla="val 5750"/>
              <a:gd name="adj2" fmla="val 50000"/>
              <a:gd name="adj3" fmla="val 14694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67200" y="2362200"/>
            <a:ext cx="1524000" cy="5847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latin typeface="DFPBiaoKaiW5-ZhuIn" charset="0"/>
                <a:cs typeface="DFPBiaoKaiW5-ZhuIn" charset="0"/>
              </a:rPr>
              <a:t>北部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10200" y="4876800"/>
            <a:ext cx="1600200" cy="5847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中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629400" y="5867400"/>
            <a:ext cx="1447800" cy="5847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南</a:t>
            </a:r>
            <a:r>
              <a:rPr lang="en-US" sz="3200" dirty="0" smtClean="0">
                <a:latin typeface="DFPBiaoKaiW5-ZhuIn" charset="0"/>
                <a:cs typeface="DFPBiaoKaiW5-ZhuIn" charset="0"/>
              </a:rPr>
              <a:t>部</a:t>
            </a:r>
            <a:endParaRPr lang="en-US" sz="32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33077"/>
            <a:ext cx="8839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南</a:t>
            </a:r>
            <a:r>
              <a:rPr lang="ja-JP" altLang="en-US" sz="4400" dirty="0" smtClean="0">
                <a:latin typeface="DFPBiaoKaiW5-ZhuIn"/>
                <a:ea typeface="DFPBiaoKaiW5-ZhuIn"/>
                <a:cs typeface="DFPBiaoKaiW5-ZhuIn"/>
              </a:rPr>
              <a:t>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海岸有哪幾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種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地形</a:t>
            </a:r>
            <a:r>
              <a:rPr lang="en-US" altLang="zh-TW" sz="4400" dirty="0" smtClean="0">
                <a:latin typeface="DFPBiaoKaiW5-ZhuIn"/>
                <a:ea typeface="DFPBiaoKaiW5-ZhuIn"/>
                <a:cs typeface="DFPBiaoKaiW5-ZhuIn"/>
              </a:rPr>
              <a:t>?</a:t>
            </a:r>
            <a:endParaRPr lang="en-US" altLang="zh-TW" sz="4400" dirty="0">
              <a:latin typeface="新細明體" charset="0"/>
              <a:cs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618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57200"/>
            <a:ext cx="7239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0070" indent="-514350">
              <a:buAutoNum type="alphaUcPeriod"/>
            </a:pPr>
            <a:r>
              <a:rPr 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沙灘</a:t>
            </a:r>
            <a:r>
              <a:rPr lang="zh-TW" alt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</a:t>
            </a:r>
            <a:r>
              <a:rPr lang="en-US" sz="44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小山</a:t>
            </a:r>
            <a:r>
              <a:rPr lang="zh-TW" altLang="en-US" sz="44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和山</a:t>
            </a:r>
            <a:endParaRPr lang="en-US" sz="44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90800"/>
            <a:ext cx="3505200" cy="2514600"/>
          </a:xfrm>
          <a:prstGeom prst="rect">
            <a:avLst/>
          </a:prstGeom>
        </p:spPr>
      </p:pic>
      <p:pic>
        <p:nvPicPr>
          <p:cNvPr id="3" name="Picture 2" descr="images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590800"/>
            <a:ext cx="3429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9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447800"/>
            <a:ext cx="906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有名的紅木大部份生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長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在海岸的哪一個部份？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388620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北部海岸</a:t>
            </a:r>
            <a:endParaRPr lang="en-US" sz="6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456361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685800" y="3276600"/>
            <a:ext cx="7772400" cy="2438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地很平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有河流流過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土壤肥沃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以上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皆是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838200"/>
            <a:ext cx="8686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加州山谷區適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合</a:t>
            </a:r>
            <a:r>
              <a:rPr lang="zh-TW" altLang="en-US" sz="4400" dirty="0">
                <a:latin typeface="DFPBiaoKaiW5-PoIn1"/>
                <a:ea typeface="DFPBiaoKaiW5-PoIn1"/>
                <a:cs typeface="DFPBiaoKaiW5-PoIn1"/>
              </a:rPr>
              <a:t>種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植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很多蔬菜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、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水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果</a:t>
            </a:r>
            <a:r>
              <a:rPr lang="en-US" altLang="ja-JP" sz="4400" dirty="0" smtClean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的原因是</a:t>
            </a:r>
            <a:r>
              <a:rPr lang="en-US" altLang="ja-JP" sz="4400" dirty="0" smtClean="0">
                <a:latin typeface="DFPBiaoKaiW5-ZhuIn"/>
                <a:ea typeface="DFPBiaoKaiW5-ZhuIn"/>
                <a:cs typeface="DFPBiaoKaiW5-ZhuIn"/>
              </a:rPr>
              <a:t>?</a:t>
            </a:r>
            <a:r>
              <a:rPr lang="en-US" altLang="ja-JP" sz="4400" dirty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4400" dirty="0">
                <a:latin typeface="DFPBiaoKaiW5-ZhuIn"/>
                <a:ea typeface="DFPBiaoKaiW5-ZhuIn"/>
                <a:cs typeface="DFPBiaoKaiW5-ZhuIn"/>
              </a:rPr>
            </a:br>
            <a:endParaRPr lang="en-US" sz="4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174114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9708799"/>
              </p:ext>
            </p:extLst>
          </p:nvPr>
        </p:nvGraphicFramePr>
        <p:xfrm>
          <a:off x="685800" y="228600"/>
          <a:ext cx="73914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/>
                <a:gridCol w="1478280"/>
                <a:gridCol w="1478280"/>
                <a:gridCol w="1478280"/>
                <a:gridCol w="1478280"/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16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運河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17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農作物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18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港口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19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污染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20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lt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水災</a:t>
                      </a:r>
                      <a:r>
                        <a:rPr lang="en-US" sz="3600" dirty="0" smtClean="0"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 </a:t>
                      </a:r>
                      <a:endParaRPr lang="en-US" sz="3600" dirty="0"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218426"/>
              </p:ext>
            </p:extLst>
          </p:nvPr>
        </p:nvGraphicFramePr>
        <p:xfrm>
          <a:off x="838200" y="5181600"/>
          <a:ext cx="73152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524000"/>
                <a:gridCol w="1219200"/>
                <a:gridCol w="1828800"/>
              </a:tblGrid>
              <a:tr h="1371600"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flood	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C3260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pollution</a:t>
                      </a:r>
                      <a:r>
                        <a:rPr lang="en-US" dirty="0" smtClean="0">
                          <a:effectLst/>
                        </a:rPr>
                        <a:t>   </a:t>
                      </a:r>
                      <a:endParaRPr lang="en-US" dirty="0"/>
                    </a:p>
                  </a:txBody>
                  <a:tcPr>
                    <a:solidFill>
                      <a:srgbClr val="C3260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ports</a:t>
                      </a:r>
                      <a:r>
                        <a:rPr lang="en-US" dirty="0" smtClean="0">
                          <a:effectLst/>
                        </a:rPr>
                        <a:t>    </a:t>
                      </a:r>
                      <a:endParaRPr lang="en-US" dirty="0"/>
                    </a:p>
                  </a:txBody>
                  <a:tcPr>
                    <a:solidFill>
                      <a:srgbClr val="C3260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crops</a:t>
                      </a:r>
                      <a:r>
                        <a:rPr lang="en-US" dirty="0" smtClean="0">
                          <a:effectLst/>
                        </a:rPr>
                        <a:t>    </a:t>
                      </a:r>
                      <a:endParaRPr lang="en-US" dirty="0"/>
                    </a:p>
                  </a:txBody>
                  <a:tcPr>
                    <a:solidFill>
                      <a:srgbClr val="C3260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effectLst/>
                        </a:rPr>
                        <a:t>  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canal</a:t>
                      </a:r>
                      <a:r>
                        <a:rPr lang="en-US" dirty="0" smtClean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>
                    <a:solidFill>
                      <a:srgbClr val="C3260C"/>
                    </a:solidFill>
                  </a:tcPr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1371600" y="3124200"/>
            <a:ext cx="5791200" cy="20574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819400" y="2590800"/>
            <a:ext cx="2743200" cy="25146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</p:cNvCxnSpPr>
          <p:nvPr/>
        </p:nvCxnSpPr>
        <p:spPr>
          <a:xfrm flipH="1">
            <a:off x="4343400" y="2514600"/>
            <a:ext cx="38100" cy="2590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971800" y="2514600"/>
            <a:ext cx="3048000" cy="26670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447800" y="2667000"/>
            <a:ext cx="5943600" cy="24384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87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372586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00200" y="533400"/>
            <a:ext cx="5562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以上皆是</a:t>
            </a:r>
            <a:r>
              <a:rPr lang="en-US" altLang="ja-JP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</a:b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0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2590800"/>
            <a:ext cx="4495800" cy="32004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altLang="zh-TW" sz="36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Sierra  Nevada 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36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Coast Ranges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altLang="zh-TW" sz="3600" dirty="0">
                <a:solidFill>
                  <a:srgbClr val="FF0000"/>
                </a:solidFill>
                <a:latin typeface="新細明體" charset="0"/>
                <a:cs typeface="新細明體" charset="0"/>
              </a:rPr>
              <a:t>Rocky </a:t>
            </a:r>
            <a:r>
              <a:rPr lang="en-US" altLang="zh-TW" sz="3600" dirty="0" smtClean="0">
                <a:solidFill>
                  <a:srgbClr val="FF0000"/>
                </a:solidFill>
                <a:latin typeface="新細明體" charset="0"/>
                <a:cs typeface="新細明體" charset="0"/>
              </a:rPr>
              <a:t>Mountains</a:t>
            </a:r>
          </a:p>
          <a:p>
            <a:pPr marL="0" indent="0">
              <a:buNone/>
            </a:pPr>
            <a:endParaRPr lang="en-US" altLang="zh-TW" sz="3600" dirty="0">
              <a:latin typeface="新細明體" charset="0"/>
              <a:cs typeface="新細明體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362200"/>
            <a:ext cx="3276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3400" y="228600"/>
            <a:ext cx="792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哪一個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山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脈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是在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的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東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北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部</a:t>
            </a:r>
            <a:r>
              <a:rPr lang="en-US" altLang="zh-TW" sz="4400" dirty="0" smtClean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zh-TW" sz="4400" dirty="0" smtClean="0">
                <a:latin typeface="新細明體" charset="0"/>
                <a:cs typeface="新細明體" charset="0"/>
              </a:rPr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90473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"/>
            <a:ext cx="48006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48200" y="3733800"/>
            <a:ext cx="3733800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TW" sz="4000" dirty="0">
                <a:latin typeface="新細明體" charset="0"/>
                <a:cs typeface="新細明體" charset="0"/>
              </a:rPr>
              <a:t>A. Sierra  Nevada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51762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2209800"/>
            <a:ext cx="4419600" cy="4114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  <a:defRPr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ea typeface="新細明體" charset="0"/>
                <a:cs typeface="新細明體" charset="0"/>
              </a:rPr>
              <a:t>Sierra  Nevada </a:t>
            </a:r>
          </a:p>
          <a:p>
            <a:pPr marL="609600" indent="-609600" eaLnBrk="1" hangingPunct="1">
              <a:buFontTx/>
              <a:buAutoNum type="alphaUcPeriod"/>
              <a:defRPr/>
            </a:pPr>
            <a:r>
              <a:rPr lang="en-US" altLang="zh-TW" sz="4000" dirty="0" smtClean="0">
                <a:solidFill>
                  <a:srgbClr val="FF0000"/>
                </a:solidFill>
                <a:latin typeface="新細明體" charset="0"/>
                <a:ea typeface="新細明體" charset="0"/>
                <a:cs typeface="新細明體" charset="0"/>
              </a:rPr>
              <a:t>Coast </a:t>
            </a:r>
            <a:r>
              <a:rPr lang="en-US" altLang="zh-TW" sz="4000" dirty="0">
                <a:solidFill>
                  <a:srgbClr val="FF0000"/>
                </a:solidFill>
                <a:latin typeface="新細明體" charset="0"/>
                <a:ea typeface="新細明體" charset="0"/>
                <a:cs typeface="新細明體" charset="0"/>
              </a:rPr>
              <a:t>Ranges</a:t>
            </a:r>
          </a:p>
          <a:p>
            <a:pPr marL="609600" indent="-609600" eaLnBrk="1" hangingPunct="1">
              <a:buFontTx/>
              <a:buAutoNum type="alphaUcPeriod"/>
              <a:defRPr/>
            </a:pPr>
            <a:r>
              <a:rPr lang="en-US" altLang="zh-TW" sz="4000" dirty="0">
                <a:solidFill>
                  <a:srgbClr val="FF0000"/>
                </a:solidFill>
                <a:latin typeface="新細明體" charset="0"/>
                <a:ea typeface="新細明體" charset="0"/>
                <a:cs typeface="新細明體" charset="0"/>
              </a:rPr>
              <a:t>Rocky Mountains </a:t>
            </a:r>
            <a:endParaRPr lang="en-US" altLang="zh-TW" sz="4000" dirty="0" smtClean="0">
              <a:solidFill>
                <a:srgbClr val="FF0000"/>
              </a:solidFill>
              <a:latin typeface="新細明體" charset="0"/>
              <a:ea typeface="新細明體" charset="0"/>
              <a:cs typeface="新細明體" charset="0"/>
            </a:endParaRPr>
          </a:p>
          <a:p>
            <a:pPr marL="609600" indent="-609600" eaLnBrk="1" hangingPunct="1">
              <a:buFontTx/>
              <a:buAutoNum type="alphaUcPeriod"/>
              <a:defRPr/>
            </a:pPr>
            <a:endParaRPr lang="en-US" altLang="zh-TW" sz="4000" dirty="0">
              <a:latin typeface="新細明體" charset="0"/>
              <a:ea typeface="新細明體" charset="0"/>
              <a:cs typeface="新細明體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zh-TW" sz="4000" dirty="0">
              <a:latin typeface="新細明體" charset="0"/>
              <a:ea typeface="新細明體" charset="0"/>
              <a:cs typeface="新細明體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160587"/>
            <a:ext cx="3403600" cy="469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rved Right Arrow 6"/>
          <p:cNvSpPr>
            <a:spLocks noChangeArrowheads="1"/>
          </p:cNvSpPr>
          <p:nvPr/>
        </p:nvSpPr>
        <p:spPr bwMode="auto">
          <a:xfrm>
            <a:off x="5181600" y="3429000"/>
            <a:ext cx="838200" cy="1828800"/>
          </a:xfrm>
          <a:prstGeom prst="curvedRightArrow">
            <a:avLst>
              <a:gd name="adj1" fmla="val 5758"/>
              <a:gd name="adj2" fmla="val 50000"/>
              <a:gd name="adj3" fmla="val 14694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152400"/>
            <a:ext cx="8991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哪一個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山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脈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是在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的西南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400" dirty="0" smtClean="0"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None/>
              <a:defRPr/>
            </a:pPr>
            <a:endParaRPr lang="en-US" altLang="zh-TW" sz="4400" dirty="0">
              <a:latin typeface="新細明體" charset="0"/>
              <a:ea typeface="新細明體" charset="0"/>
              <a:cs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80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276600"/>
            <a:ext cx="4846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eaLnBrk="1" hangingPunct="1">
              <a:buFontTx/>
              <a:buAutoNum type="alphaUcPeriod"/>
              <a:defRPr/>
            </a:pPr>
            <a:r>
              <a:rPr lang="en-US" altLang="zh-TW" sz="4400" dirty="0">
                <a:solidFill>
                  <a:srgbClr val="FF0000"/>
                </a:solidFill>
                <a:latin typeface="新細明體" charset="0"/>
                <a:ea typeface="新細明體" charset="0"/>
                <a:cs typeface="新細明體" charset="0"/>
              </a:rPr>
              <a:t>Coast Ranges</a:t>
            </a: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4394200" cy="660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6255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4800" y="1676400"/>
            <a:ext cx="75438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天氣如何</a:t>
            </a:r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？</a:t>
            </a:r>
            <a:endParaRPr lang="en-US" sz="28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742950" indent="-742950" eaLnBrk="1" hangingPunct="1">
              <a:buFont typeface="Arial"/>
              <a:buChar char="•"/>
            </a:pPr>
            <a:r>
              <a:rPr lang="en-US" sz="2800" dirty="0" smtClean="0">
                <a:latin typeface="DFPBiaoKaiW5-ZhuIn"/>
                <a:ea typeface="DFPBiaoKaiW5-ZhuIn"/>
                <a:cs typeface="DFPBiaoKaiW5-ZhuIn"/>
              </a:rPr>
              <a:t>夏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天又熱又乾燥，冬天很</a:t>
            </a:r>
            <a:r>
              <a:rPr lang="en-US" sz="2800" dirty="0" smtClean="0">
                <a:latin typeface="DFPBiaoKaiW5-ZhuIn"/>
                <a:ea typeface="DFPBiaoKaiW5-ZhuIn"/>
                <a:cs typeface="DFPBiaoKaiW5-ZhuIn"/>
              </a:rPr>
              <a:t>冷</a:t>
            </a:r>
          </a:p>
          <a:p>
            <a:pPr eaLnBrk="1" hangingPunct="1"/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地形的特徵？</a:t>
            </a:r>
            <a:endParaRPr lang="en-US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742950" indent="-742950" eaLnBrk="1" hangingPunct="1">
              <a:buFont typeface="Arial"/>
              <a:buChar char="•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沙漠大都是又低又平的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地方</a:t>
            </a:r>
            <a:endParaRPr lang="en-US" altLang="zh-TW" sz="2800" dirty="0" smtClean="0">
              <a:latin typeface="DFPBiaoKaiW5-ZhuIn"/>
              <a:ea typeface="DFPBiaoKaiW5-ZhuIn"/>
              <a:cs typeface="DFPBiaoKaiW5-ZhuIn"/>
            </a:endParaRPr>
          </a:p>
          <a:p>
            <a:pPr eaLnBrk="1" hangingPunct="1"/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水量？</a:t>
            </a:r>
            <a:r>
              <a:rPr 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 </a:t>
            </a:r>
          </a:p>
          <a:p>
            <a:pPr marL="742950" indent="-742950" eaLnBrk="1" hangingPunct="1">
              <a:buFont typeface="Arial"/>
              <a:buChar char="•"/>
            </a:pP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水很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少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2800" dirty="0" smtClean="0">
              <a:latin typeface="DFPBiaoKaiW5-ZhuIn"/>
              <a:ea typeface="DFPBiaoKaiW5-ZhuIn"/>
              <a:cs typeface="DFPBiaoKaiW5-ZhuIn"/>
            </a:endParaRPr>
          </a:p>
          <a:p>
            <a:pPr eaLnBrk="1" hangingPunct="1"/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哪種植物？</a:t>
            </a:r>
            <a:endParaRPr lang="en-US" altLang="zh-TW" sz="28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742950" indent="-742950" eaLnBrk="1" hangingPunct="1">
              <a:buFont typeface="Arial"/>
              <a:buChar char="•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有些樹、矮樹叢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 (bushes)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和仙人掌 </a:t>
            </a:r>
            <a:endParaRPr lang="en-US" altLang="zh-TW" sz="2800" dirty="0" smtClean="0">
              <a:latin typeface="DFPBiaoKaiW5-ZhuIn"/>
              <a:ea typeface="DFPBiaoKaiW5-ZhuIn"/>
              <a:cs typeface="DFPBiaoKaiW5-ZhuIn"/>
            </a:endParaRPr>
          </a:p>
          <a:p>
            <a:pPr eaLnBrk="1" hangingPunct="1"/>
            <a:endParaRPr lang="en-US" altLang="zh-TW" sz="4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3686" y="762000"/>
            <a:ext cx="8763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Mojave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沙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漠的特質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1895" y="115463"/>
            <a:ext cx="1433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Lesson 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317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685800" y="2362200"/>
            <a:ext cx="6934200" cy="3429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北美洲最低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、最乾</a:t>
            </a: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的地方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目前全世界最熱的地方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</a:t>
            </a:r>
            <a:r>
              <a:rPr 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低於海拔</a:t>
            </a:r>
            <a:r>
              <a:rPr lang="en-US" altLang="zh-TW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282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英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尺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</a:t>
            </a: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位於</a:t>
            </a:r>
            <a:r>
              <a:rPr lang="en-US" altLang="zh-TW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Mojave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沙漠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altLang="zh-TW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E.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以上皆是</a:t>
            </a:r>
            <a:endParaRPr lang="en-US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304800"/>
            <a:ext cx="9448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以下哪一項是死谷的事實？</a:t>
            </a:r>
            <a:r>
              <a:rPr lang="en-US" altLang="ja-JP" sz="4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46428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2819400"/>
            <a:ext cx="4267200" cy="32004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1. 海岸地區</a:t>
            </a:r>
          </a:p>
          <a:p>
            <a:pPr marL="0" indent="0"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2</a:t>
            </a:r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. 山谷地區</a:t>
            </a:r>
          </a:p>
          <a:p>
            <a:pPr marL="0" indent="0"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3</a:t>
            </a:r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. 山區</a:t>
            </a:r>
          </a:p>
          <a:p>
            <a:pPr marL="0" indent="0"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4</a:t>
            </a:r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. 沙漠地區</a:t>
            </a:r>
            <a:endParaRPr lang="en-US" altLang="zh-TW" sz="40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0" indent="0" eaLnBrk="1" hangingPunct="1"/>
            <a:endParaRPr lang="en-US" altLang="zh-TW" sz="4000" dirty="0">
              <a:latin typeface="Arial" charset="0"/>
              <a:cs typeface="新細明體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49400"/>
            <a:ext cx="317500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ouble Bracket 6"/>
          <p:cNvSpPr/>
          <p:nvPr/>
        </p:nvSpPr>
        <p:spPr bwMode="auto">
          <a:xfrm>
            <a:off x="6934200" y="44196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altLang="zh-TW" dirty="0"/>
              <a:t>1</a:t>
            </a:r>
            <a:endParaRPr lang="en-US" dirty="0"/>
          </a:p>
        </p:txBody>
      </p:sp>
      <p:sp>
        <p:nvSpPr>
          <p:cNvPr id="8" name="Double Bracket 7"/>
          <p:cNvSpPr/>
          <p:nvPr/>
        </p:nvSpPr>
        <p:spPr bwMode="auto">
          <a:xfrm>
            <a:off x="7315200" y="35052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2</a:t>
            </a:r>
            <a:endParaRPr lang="en-US" dirty="0"/>
          </a:p>
        </p:txBody>
      </p:sp>
      <p:sp>
        <p:nvSpPr>
          <p:cNvPr id="9" name="Double Bracket 8"/>
          <p:cNvSpPr/>
          <p:nvPr/>
        </p:nvSpPr>
        <p:spPr bwMode="auto">
          <a:xfrm>
            <a:off x="7620000" y="22098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3</a:t>
            </a:r>
            <a:endParaRPr lang="en-US" dirty="0"/>
          </a:p>
        </p:txBody>
      </p:sp>
      <p:sp>
        <p:nvSpPr>
          <p:cNvPr id="10" name="Double Bracket 9"/>
          <p:cNvSpPr/>
          <p:nvPr/>
        </p:nvSpPr>
        <p:spPr bwMode="auto">
          <a:xfrm>
            <a:off x="8877300" y="59436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4</a:t>
            </a:r>
            <a:endParaRPr lang="en-US" dirty="0"/>
          </a:p>
        </p:txBody>
      </p:sp>
      <p:sp>
        <p:nvSpPr>
          <p:cNvPr id="11" name="Double Bracket 11"/>
          <p:cNvSpPr>
            <a:spLocks noChangeArrowheads="1"/>
          </p:cNvSpPr>
          <p:nvPr/>
        </p:nvSpPr>
        <p:spPr bwMode="auto">
          <a:xfrm>
            <a:off x="8077200" y="5867400"/>
            <a:ext cx="331788" cy="381000"/>
          </a:xfrm>
          <a:prstGeom prst="bracketPair">
            <a:avLst>
              <a:gd name="adj" fmla="val 16667"/>
            </a:avLst>
          </a:prstGeom>
          <a:solidFill>
            <a:srgbClr val="FF9136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" y="10046"/>
            <a:ext cx="906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DFPBiaoKaiW5-ZhuIn" charset="0"/>
                <a:cs typeface="DFPBiaoKaiW5-ZhuIn" charset="0"/>
              </a:rPr>
              <a:t>有很平的土地和肥沃的土壤，適合</a:t>
            </a:r>
            <a:r>
              <a:rPr lang="en-US" sz="4000" dirty="0">
                <a:latin typeface="DFPBiaoKaiW5-PoIn1"/>
                <a:ea typeface="DFPBiaoKaiW5-PoIn1"/>
                <a:cs typeface="DFPBiaoKaiW5-PoIn1"/>
              </a:rPr>
              <a:t>種</a:t>
            </a:r>
            <a:r>
              <a:rPr lang="en-US" sz="4000" dirty="0">
                <a:latin typeface="DFPBiaoKaiW5-ZhuIn" charset="0"/>
                <a:cs typeface="DFPBiaoKaiW5-ZhuIn" charset="0"/>
              </a:rPr>
              <a:t>很多的蔬菜和水果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是</a:t>
            </a:r>
            <a:r>
              <a:rPr lang="en-US" sz="4000" dirty="0">
                <a:latin typeface="DFPBiaoKaiW5-ZhuIn" charset="0"/>
                <a:cs typeface="DFPBiaoKaiW5-ZhuIn" charset="0"/>
              </a:rPr>
              <a:t>哪一個地區？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37604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00"/>
            <a:ext cx="42672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41148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4267200"/>
            <a:ext cx="3962400" cy="708025"/>
          </a:xfrm>
          <a:prstGeom prst="rect">
            <a:avLst/>
          </a:prstGeom>
          <a:solidFill>
            <a:srgbClr val="224B5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>
                <a:solidFill>
                  <a:srgbClr val="FFFFFF"/>
                </a:solidFill>
                <a:latin typeface="DFPBiaoKaiW5-ZhuIn" charset="0"/>
                <a:cs typeface="DFPBiaoKaiW5-ZhuIn" charset="0"/>
              </a:rPr>
              <a:t>3. 山谷地區</a:t>
            </a:r>
            <a:endParaRPr lang="en-US" sz="4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05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7400"/>
            <a:ext cx="381000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3429000"/>
            <a:ext cx="4114800" cy="3276600"/>
          </a:xfrm>
          <a:prstGeom prst="rect">
            <a:avLst/>
          </a:prstGeo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海岸</a:t>
            </a: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地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區</a:t>
            </a:r>
          </a:p>
          <a:p>
            <a:pPr marL="514350" indent="-514350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山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谷</a:t>
            </a: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地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區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山區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沙漠地區</a:t>
            </a:r>
            <a:endParaRPr lang="en-US" altLang="zh-TW" sz="3600" dirty="0" smtClean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514350" indent="-514350" eaLnBrk="1" hangingPunct="1">
              <a:buFontTx/>
              <a:buNone/>
            </a:pPr>
            <a:endParaRPr lang="en-US" altLang="zh-TW" sz="3600" dirty="0">
              <a:solidFill>
                <a:srgbClr val="FF0000"/>
              </a:solidFill>
              <a:latin typeface="Arial" charset="0"/>
              <a:cs typeface="新細明體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152400"/>
            <a:ext cx="876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從北到南有八百英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哩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，分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為北、中、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和南三個地區的是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哪一個地區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000" dirty="0">
              <a:cs typeface="新細明體" charset="0"/>
            </a:endParaRPr>
          </a:p>
        </p:txBody>
      </p:sp>
      <p:sp>
        <p:nvSpPr>
          <p:cNvPr id="8" name="Double Bracket 7"/>
          <p:cNvSpPr/>
          <p:nvPr/>
        </p:nvSpPr>
        <p:spPr bwMode="auto">
          <a:xfrm>
            <a:off x="5486400" y="47244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altLang="zh-TW" dirty="0"/>
              <a:t>1</a:t>
            </a:r>
            <a:endParaRPr lang="en-US" dirty="0"/>
          </a:p>
        </p:txBody>
      </p:sp>
      <p:sp>
        <p:nvSpPr>
          <p:cNvPr id="9" name="Double Bracket 8"/>
          <p:cNvSpPr/>
          <p:nvPr/>
        </p:nvSpPr>
        <p:spPr bwMode="auto">
          <a:xfrm>
            <a:off x="5867400" y="38862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2</a:t>
            </a:r>
            <a:endParaRPr lang="en-US" dirty="0"/>
          </a:p>
        </p:txBody>
      </p:sp>
      <p:sp>
        <p:nvSpPr>
          <p:cNvPr id="10" name="Double Bracket 9"/>
          <p:cNvSpPr/>
          <p:nvPr/>
        </p:nvSpPr>
        <p:spPr bwMode="auto">
          <a:xfrm>
            <a:off x="6324600" y="27432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3</a:t>
            </a:r>
            <a:endParaRPr lang="en-US" dirty="0"/>
          </a:p>
        </p:txBody>
      </p:sp>
      <p:sp>
        <p:nvSpPr>
          <p:cNvPr id="11" name="Double Bracket 10"/>
          <p:cNvSpPr/>
          <p:nvPr/>
        </p:nvSpPr>
        <p:spPr bwMode="auto">
          <a:xfrm>
            <a:off x="7696200" y="6304019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4</a:t>
            </a:r>
            <a:endParaRPr lang="en-US" dirty="0"/>
          </a:p>
        </p:txBody>
      </p:sp>
      <p:sp>
        <p:nvSpPr>
          <p:cNvPr id="12" name="Double Bracket 11"/>
          <p:cNvSpPr>
            <a:spLocks noChangeArrowheads="1"/>
          </p:cNvSpPr>
          <p:nvPr/>
        </p:nvSpPr>
        <p:spPr bwMode="auto">
          <a:xfrm>
            <a:off x="6934200" y="6172200"/>
            <a:ext cx="331788" cy="381000"/>
          </a:xfrm>
          <a:prstGeom prst="bracketPair">
            <a:avLst>
              <a:gd name="adj" fmla="val 16667"/>
            </a:avLst>
          </a:prstGeom>
          <a:solidFill>
            <a:srgbClr val="FF9136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876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34031695"/>
              </p:ext>
            </p:extLst>
          </p:nvPr>
        </p:nvGraphicFramePr>
        <p:xfrm>
          <a:off x="685800" y="228600"/>
          <a:ext cx="739140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/>
                <a:gridCol w="1478280"/>
                <a:gridCol w="1478280"/>
                <a:gridCol w="1478280"/>
                <a:gridCol w="1478280"/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21</a:t>
                      </a:r>
                      <a:endParaRPr lang="en-US" sz="3600" b="1" kern="1200" dirty="0" smtClean="0"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海岸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</a:t>
                      </a:r>
                      <a:endParaRPr lang="en-US" sz="3600" dirty="0">
                        <a:solidFill>
                          <a:schemeClr val="tx1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22</a:t>
                      </a:r>
                      <a:endParaRPr lang="en-US" sz="3600" b="1" kern="1200" dirty="0" smtClean="0"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沙漠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</a:t>
                      </a:r>
                      <a:endParaRPr lang="en-US" sz="3600" dirty="0">
                        <a:solidFill>
                          <a:schemeClr val="tx1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23</a:t>
                      </a:r>
                      <a:endParaRPr lang="en-US" sz="3600" b="1" kern="1200" dirty="0" smtClean="0"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山谷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</a:t>
                      </a:r>
                      <a:endParaRPr lang="en-US" sz="3600" dirty="0">
                        <a:solidFill>
                          <a:schemeClr val="tx1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24</a:t>
                      </a:r>
                      <a:endParaRPr lang="en-US" sz="3600" b="1" kern="1200" dirty="0" smtClean="0">
                        <a:solidFill>
                          <a:schemeClr val="tx1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高山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 </a:t>
                      </a:r>
                      <a:endParaRPr lang="en-US" sz="3600" dirty="0">
                        <a:solidFill>
                          <a:schemeClr val="tx1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25</a:t>
                      </a:r>
                    </a:p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水</a:t>
                      </a:r>
                      <a:r>
                        <a:rPr lang="zh-TW" altLang="en-US" sz="3600" b="1" kern="12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壩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   </a:t>
                      </a:r>
                      <a:endParaRPr lang="en-US" sz="3600" dirty="0">
                        <a:solidFill>
                          <a:schemeClr val="tx1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223659"/>
              </p:ext>
            </p:extLst>
          </p:nvPr>
        </p:nvGraphicFramePr>
        <p:xfrm>
          <a:off x="838200" y="5181600"/>
          <a:ext cx="73152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524000"/>
                <a:gridCol w="1219200"/>
                <a:gridCol w="1828800"/>
              </a:tblGrid>
              <a:tr h="1371600"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    dam 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DF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mountain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  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EDF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valley    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EDF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desert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    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EDF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  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</a:rPr>
                        <a:t>coast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EDFBDC"/>
                    </a:solidFill>
                  </a:tcPr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1295400" y="2133600"/>
            <a:ext cx="5715000" cy="2895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895600" y="2133600"/>
            <a:ext cx="2667000" cy="29718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</p:cNvCxnSpPr>
          <p:nvPr/>
        </p:nvCxnSpPr>
        <p:spPr>
          <a:xfrm flipH="1">
            <a:off x="4343400" y="2133600"/>
            <a:ext cx="38100" cy="2971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971800" y="2133600"/>
            <a:ext cx="2971800" cy="30480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447800" y="2209800"/>
            <a:ext cx="5791200" cy="2895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781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33400"/>
            <a:ext cx="47244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572000" y="1447800"/>
            <a:ext cx="1143000" cy="457200"/>
          </a:xfrm>
          <a:prstGeom prst="rect">
            <a:avLst/>
          </a:prstGeom>
          <a:solidFill>
            <a:srgbClr val="FF9136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dirty="0">
                <a:solidFill>
                  <a:srgbClr val="FFFFFF"/>
                </a:solidFill>
                <a:latin typeface="DFPBiaoKaiW5-ZhuIn"/>
                <a:ea typeface="DFPBiaoKaiW5-ZhuIn"/>
                <a:cs typeface="DFPBiaoKaiW5-ZhuIn"/>
              </a:rPr>
              <a:t>北部</a:t>
            </a:r>
            <a:endParaRPr lang="en-US" dirty="0">
              <a:solidFill>
                <a:srgbClr val="FFFFFF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5105400" y="4191000"/>
            <a:ext cx="1143000" cy="461963"/>
          </a:xfrm>
          <a:prstGeom prst="rect">
            <a:avLst/>
          </a:prstGeom>
          <a:solidFill>
            <a:srgbClr val="FF9136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>
                <a:solidFill>
                  <a:srgbClr val="FFFFFF"/>
                </a:solidFill>
                <a:latin typeface="DFPBiaoKaiW5-ZhuIn"/>
                <a:ea typeface="DFPBiaoKaiW5-ZhuIn"/>
                <a:cs typeface="DFPBiaoKaiW5-ZhuIn"/>
              </a:rPr>
              <a:t>中部</a:t>
            </a:r>
            <a:endParaRPr lang="en-US">
              <a:solidFill>
                <a:srgbClr val="FFFFFF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6400800" y="5715000"/>
            <a:ext cx="1143000" cy="457200"/>
          </a:xfrm>
          <a:prstGeom prst="rect">
            <a:avLst/>
          </a:prstGeom>
          <a:solidFill>
            <a:srgbClr val="FF9136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>
                <a:solidFill>
                  <a:srgbClr val="FFFFFF"/>
                </a:solidFill>
                <a:latin typeface="DFPBiaoKaiW5-ZhuIn"/>
                <a:ea typeface="DFPBiaoKaiW5-ZhuIn"/>
                <a:cs typeface="DFPBiaoKaiW5-ZhuIn"/>
              </a:rPr>
              <a:t>南部</a:t>
            </a:r>
            <a:endParaRPr lang="en-US">
              <a:solidFill>
                <a:srgbClr val="FFFFFF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24200"/>
            <a:ext cx="3048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3400" y="2286000"/>
            <a:ext cx="4191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1. 海岸地區</a:t>
            </a:r>
            <a:r>
              <a:rPr lang="en-US" altLang="ja-JP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/>
            </a:r>
            <a:br>
              <a:rPr lang="en-US" altLang="ja-JP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33600"/>
            <a:ext cx="381000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uble Bracket 5"/>
          <p:cNvSpPr/>
          <p:nvPr/>
        </p:nvSpPr>
        <p:spPr bwMode="auto">
          <a:xfrm>
            <a:off x="5638800" y="48006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altLang="zh-TW" dirty="0"/>
              <a:t>1</a:t>
            </a:r>
            <a:endParaRPr lang="en-US" dirty="0"/>
          </a:p>
        </p:txBody>
      </p:sp>
      <p:sp>
        <p:nvSpPr>
          <p:cNvPr id="7" name="Double Bracket 6"/>
          <p:cNvSpPr/>
          <p:nvPr/>
        </p:nvSpPr>
        <p:spPr bwMode="auto">
          <a:xfrm>
            <a:off x="5943600" y="39624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2</a:t>
            </a:r>
            <a:endParaRPr lang="en-US" dirty="0"/>
          </a:p>
        </p:txBody>
      </p:sp>
      <p:sp>
        <p:nvSpPr>
          <p:cNvPr id="8" name="Double Bracket 7"/>
          <p:cNvSpPr/>
          <p:nvPr/>
        </p:nvSpPr>
        <p:spPr bwMode="auto">
          <a:xfrm>
            <a:off x="6324600" y="27432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3</a:t>
            </a:r>
            <a:endParaRPr lang="en-US" dirty="0"/>
          </a:p>
        </p:txBody>
      </p:sp>
      <p:sp>
        <p:nvSpPr>
          <p:cNvPr id="9" name="Double Bracket 8"/>
          <p:cNvSpPr/>
          <p:nvPr/>
        </p:nvSpPr>
        <p:spPr bwMode="auto">
          <a:xfrm>
            <a:off x="7772400" y="6324600"/>
            <a:ext cx="533400" cy="533400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TW" altLang="zh-TW" dirty="0"/>
              <a:t>4</a:t>
            </a:r>
            <a:endParaRPr lang="en-US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600" y="2743200"/>
            <a:ext cx="3657600" cy="3048000"/>
          </a:xfrm>
          <a:prstGeom prst="rect">
            <a:avLst/>
          </a:prstGeo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海岸</a:t>
            </a: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地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區</a:t>
            </a:r>
          </a:p>
          <a:p>
            <a:pPr marL="514350" indent="-514350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山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谷</a:t>
            </a: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地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區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山區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沙</a:t>
            </a: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漠地區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  <p:sp>
        <p:nvSpPr>
          <p:cNvPr id="11" name="Double Bracket 11"/>
          <p:cNvSpPr>
            <a:spLocks noChangeArrowheads="1"/>
          </p:cNvSpPr>
          <p:nvPr/>
        </p:nvSpPr>
        <p:spPr bwMode="auto">
          <a:xfrm>
            <a:off x="7010400" y="6172200"/>
            <a:ext cx="331788" cy="381000"/>
          </a:xfrm>
          <a:prstGeom prst="bracketPair">
            <a:avLst>
              <a:gd name="adj" fmla="val 16667"/>
            </a:avLst>
          </a:prstGeom>
          <a:solidFill>
            <a:srgbClr val="FF9136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" y="381000"/>
            <a:ext cx="891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加州的人喝的水和農作物需要的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水大多是從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一個地區</a:t>
            </a:r>
            <a:r>
              <a:rPr lang="en-US" sz="4000" dirty="0">
                <a:latin typeface="DFPBiaoKaiW5-ZhuIn" charset="0"/>
                <a:cs typeface="DFPBiaoKaiW5-ZhuIn" charset="0"/>
              </a:rPr>
              <a:t>？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92623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124200"/>
            <a:ext cx="33528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4800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52600" y="1066800"/>
            <a:ext cx="22860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4. 山區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609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3392003"/>
            <a:ext cx="4572000" cy="34290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巴拿馬運河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水壩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港口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152400"/>
            <a:ext cx="8610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洛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杉磯在</a:t>
            </a:r>
            <a:r>
              <a:rPr lang="en-US" altLang="zh-TW" sz="4400" dirty="0" smtClean="0">
                <a:latin typeface="DFPBiaoKaiW5-ZhuIn"/>
                <a:ea typeface="DFPBiaoKaiW5-ZhuIn"/>
                <a:cs typeface="DFPBiaoKaiW5-ZhuIn"/>
              </a:rPr>
              <a:t>1970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年建造了什麼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？可以讓船</a:t>
            </a:r>
            <a:r>
              <a:rPr lang="en-US" sz="4400" dirty="0">
                <a:latin typeface="DFPBiaoKaiW5-PoIn1"/>
                <a:ea typeface="DFPBiaoKaiW5-PoIn1"/>
                <a:cs typeface="DFPBiaoKaiW5-PoIn1"/>
              </a:rPr>
              <a:t>更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方便的運送貨物？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19983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575"/>
            <a:ext cx="8377238" cy="653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4400" y="3581400"/>
            <a:ext cx="4495800" cy="13239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8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C. 港口</a:t>
            </a:r>
            <a:endParaRPr lang="en-US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21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43200"/>
            <a:ext cx="3670300" cy="411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3048000"/>
            <a:ext cx="3733800" cy="2971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水壩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港口 </a:t>
            </a:r>
            <a:endParaRPr lang="en-US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運河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609600" indent="-609600" eaLnBrk="1" hangingPunct="1"/>
            <a:endParaRPr lang="en-US" altLang="zh-TW" dirty="0">
              <a:latin typeface="新細明體" charset="0"/>
              <a:cs typeface="新細明體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20"/>
            <a:ext cx="8610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在陸地挖</a:t>
            </a:r>
            <a:r>
              <a:rPr lang="en-US" sz="40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條溝，連接兩邊的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水域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，所以船就不再需要繞一大圈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的是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ja-JP" sz="4000" dirty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4000" dirty="0">
                <a:latin typeface="DFPBiaoKaiW5-ZhuIn"/>
                <a:ea typeface="DFPBiaoKaiW5-ZhuIn"/>
                <a:cs typeface="DFPBiaoKaiW5-ZhuIn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2684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"/>
            <a:ext cx="5257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7200" y="1905000"/>
            <a:ext cx="4876800" cy="70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A. 巴拿馬運河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86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3581400"/>
            <a:ext cx="5486400" cy="2971800"/>
          </a:xfrm>
          <a:prstGeom prst="rect">
            <a:avLst/>
          </a:prstGeom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運河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水壩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港口</a:t>
            </a:r>
            <a:endParaRPr lang="en-US" altLang="zh-TW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609600" indent="-609600" eaLnBrk="1" hangingPunct="1"/>
            <a:endParaRPr lang="en-US" altLang="zh-TW" sz="3600" dirty="0">
              <a:solidFill>
                <a:srgbClr val="FF0000"/>
              </a:solidFill>
              <a:latin typeface="Arial" charset="0"/>
              <a:cs typeface="新細明體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304800"/>
            <a:ext cx="8915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在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水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裡建一面牆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來擋水</a:t>
            </a:r>
            <a:r>
              <a:rPr lang="en-US" sz="4400" dirty="0" smtClean="0">
                <a:latin typeface="DFPBiaoKaiW5-ZhuIn"/>
                <a:ea typeface="DFPBiaoKaiW5-ZhuIn"/>
                <a:cs typeface="DFPBiaoKaiW5-ZhuIn"/>
              </a:rPr>
              <a:t>，可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以灌溉農作物和發電</a:t>
            </a:r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的是</a:t>
            </a:r>
            <a:r>
              <a:rPr lang="en-US" sz="44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44459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14400"/>
            <a:ext cx="48768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62600" y="3733800"/>
            <a:ext cx="3124200" cy="8302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TW" sz="4800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sz="48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C. </a:t>
            </a:r>
            <a:r>
              <a:rPr lang="en-US" sz="48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水壩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621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304800" y="1676400"/>
            <a:ext cx="3962400" cy="41148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3200" dirty="0">
                <a:solidFill>
                  <a:srgbClr val="FF0000"/>
                </a:solidFill>
                <a:latin typeface="Arial" charset="0"/>
                <a:cs typeface="新細明體" charset="0"/>
              </a:rPr>
              <a:t>A. White Mountain Peak14,252 </a:t>
            </a:r>
            <a:r>
              <a:rPr lang="en-US" sz="3200" dirty="0" err="1">
                <a:solidFill>
                  <a:srgbClr val="FF0000"/>
                </a:solidFill>
                <a:latin typeface="Arial" charset="0"/>
                <a:cs typeface="新細明體" charset="0"/>
              </a:rPr>
              <a:t>ft</a:t>
            </a:r>
            <a:endParaRPr lang="en-US" sz="3200" dirty="0">
              <a:solidFill>
                <a:srgbClr val="FF0000"/>
              </a:solidFill>
              <a:latin typeface="Arial" charset="0"/>
              <a:cs typeface="新細明體" charset="0"/>
            </a:endParaRPr>
          </a:p>
          <a:p>
            <a:pPr marL="0" indent="0" eaLnBrk="1" hangingPunct="1">
              <a:buFontTx/>
              <a:buNone/>
            </a:pPr>
            <a:r>
              <a:rPr lang="en-US" sz="3200" dirty="0" err="1">
                <a:solidFill>
                  <a:srgbClr val="FF0000"/>
                </a:solidFill>
                <a:latin typeface="Arial" charset="0"/>
                <a:cs typeface="新細明體" charset="0"/>
              </a:rPr>
              <a:t>B.Mountain</a:t>
            </a:r>
            <a:r>
              <a:rPr lang="en-US" sz="3200" dirty="0">
                <a:solidFill>
                  <a:srgbClr val="FF0000"/>
                </a:solidFill>
                <a:latin typeface="Arial" charset="0"/>
                <a:cs typeface="新細明體" charset="0"/>
              </a:rPr>
              <a:t> Whitney 14,505 </a:t>
            </a:r>
            <a:r>
              <a:rPr lang="en-US" sz="3200" dirty="0" err="1">
                <a:solidFill>
                  <a:srgbClr val="FF0000"/>
                </a:solidFill>
                <a:latin typeface="Arial" charset="0"/>
                <a:cs typeface="新細明體" charset="0"/>
              </a:rPr>
              <a:t>ft</a:t>
            </a:r>
            <a:endParaRPr lang="en-US" sz="3200" dirty="0">
              <a:solidFill>
                <a:srgbClr val="FF0000"/>
              </a:solidFill>
              <a:latin typeface="Arial" charset="0"/>
              <a:cs typeface="新細明體" charset="0"/>
            </a:endParaRPr>
          </a:p>
          <a:p>
            <a:pPr marL="0" indent="0" eaLnBrk="1" hangingPunct="1">
              <a:buFontTx/>
              <a:buNone/>
            </a:pPr>
            <a:r>
              <a:rPr lang="en-US" sz="3200" dirty="0" err="1">
                <a:solidFill>
                  <a:srgbClr val="FF0000"/>
                </a:solidFill>
                <a:latin typeface="Arial" charset="0"/>
                <a:cs typeface="新細明體" charset="0"/>
              </a:rPr>
              <a:t>C.Mountain</a:t>
            </a:r>
            <a:r>
              <a:rPr lang="en-US" sz="3200" dirty="0">
                <a:solidFill>
                  <a:srgbClr val="FF0000"/>
                </a:solidFill>
                <a:latin typeface="Arial" charset="0"/>
                <a:cs typeface="新細明體" charset="0"/>
              </a:rPr>
              <a:t> Williamson 14,379ft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3886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228600"/>
            <a:ext cx="10058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dirty="0">
                <a:latin typeface="DFPBiaoKaiW5-ZhuIn"/>
                <a:ea typeface="DFPBiaoKaiW5-ZhuIn"/>
                <a:cs typeface="DFPBiaoKaiW5-ZhuIn"/>
              </a:rPr>
              <a:t>加州</a:t>
            </a:r>
            <a:r>
              <a:rPr lang="zh-TW" altLang="en-US" sz="4400" dirty="0" smtClean="0">
                <a:latin typeface="DFPBiaoKaiW5-ZhuIn"/>
                <a:ea typeface="DFPBiaoKaiW5-ZhuIn"/>
                <a:cs typeface="DFPBiaoKaiW5-ZhuIn"/>
              </a:rPr>
              <a:t>最高的是哪一座山？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04318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33400"/>
            <a:ext cx="7086600" cy="1828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加州的西部是哪一個地區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sz="4800" dirty="0" smtClean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147" name="Picture 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92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2800" y="37338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sz="3600" dirty="0" smtClean="0">
              <a:solidFill>
                <a:srgbClr val="FF0000"/>
              </a:solidFill>
              <a:latin typeface="BiauKai"/>
              <a:ea typeface="BiauKai"/>
              <a:cs typeface="BiauKai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4800" y="2743200"/>
            <a:ext cx="35814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海岸區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山谷區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高山區</a:t>
            </a:r>
            <a:endParaRPr lang="en-US" altLang="zh-TW" sz="40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沙漠區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71800"/>
            <a:ext cx="29718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9491" y="57731"/>
            <a:ext cx="1433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Lesson 2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3" b="14793"/>
          <a:stretch>
            <a:fillRect/>
          </a:stretch>
        </p:blipFill>
        <p:spPr>
          <a:xfrm>
            <a:off x="685800" y="1981200"/>
            <a:ext cx="7772400" cy="4114800"/>
          </a:xfrm>
          <a:prstGeom prst="rect">
            <a:avLst/>
          </a:prstGeom>
        </p:spPr>
      </p:pic>
      <p:sp>
        <p:nvSpPr>
          <p:cNvPr id="6" name="Donut 5"/>
          <p:cNvSpPr/>
          <p:nvPr/>
        </p:nvSpPr>
        <p:spPr bwMode="auto">
          <a:xfrm>
            <a:off x="609600" y="3352800"/>
            <a:ext cx="2971800" cy="914400"/>
          </a:xfrm>
          <a:prstGeom prst="donut">
            <a:avLst>
              <a:gd name="adj" fmla="val 1020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2057400" y="1524000"/>
            <a:ext cx="2209800" cy="2133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2362200" y="457200"/>
            <a:ext cx="52373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err="1">
                <a:cs typeface="新細明體" charset="0"/>
              </a:rPr>
              <a:t>B.Mountain</a:t>
            </a:r>
            <a:r>
              <a:rPr lang="en-US" sz="4400" dirty="0">
                <a:cs typeface="新細明體" charset="0"/>
              </a:rPr>
              <a:t> Whitney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501830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609600" y="3048000"/>
            <a:ext cx="3733800" cy="2438400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r>
              <a:rPr lang="en-US" sz="3600" dirty="0" smtClean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A.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沙加緬度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B. 洛杉磯</a:t>
            </a:r>
            <a:endParaRPr lang="en-US" altLang="ja-JP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C. 舊金山</a:t>
            </a:r>
            <a:endParaRPr lang="en-US" altLang="ja-JP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0" indent="0"/>
            <a:endParaRPr lang="en-US" dirty="0">
              <a:solidFill>
                <a:srgbClr val="FF0000"/>
              </a:solidFill>
              <a:latin typeface="Arial" charset="0"/>
              <a:cs typeface="新細明體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609600"/>
            <a:ext cx="8001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DFPBiaoKaiW5-ZhuIn" charset="0"/>
                <a:cs typeface="DFPBiaoKaiW5-ZhuIn" charset="0"/>
              </a:rPr>
              <a:t>加州最</a:t>
            </a:r>
            <a:r>
              <a:rPr lang="en-US" sz="4400" dirty="0">
                <a:latin typeface="DFPBiaoKaiW5-ZhuIn" charset="0"/>
                <a:cs typeface="DFPBiaoKaiW5-ZhuIn" charset="0"/>
              </a:rPr>
              <a:t>大的</a:t>
            </a:r>
            <a:r>
              <a:rPr lang="en-US" sz="4400" dirty="0">
                <a:latin typeface="DFPBiaoKaiW5-PoIn1" charset="0"/>
                <a:cs typeface="DFPBiaoKaiW5-PoIn1" charset="0"/>
              </a:rPr>
              <a:t>都</a:t>
            </a:r>
            <a:r>
              <a:rPr lang="en-US" sz="4400" dirty="0" smtClean="0">
                <a:latin typeface="DFPBiaoKaiW5-ZhuIn" charset="0"/>
                <a:cs typeface="DFPBiaoKaiW5-ZhuIn" charset="0"/>
              </a:rPr>
              <a:t>市是</a:t>
            </a:r>
            <a:r>
              <a:rPr lang="en-US" sz="4400" dirty="0">
                <a:latin typeface="DFPBiaoKaiW5-ZhuIn" charset="0"/>
                <a:cs typeface="DFPBiaoKaiW5-ZhuIn" charset="0"/>
              </a:rPr>
              <a:t>哪一個</a:t>
            </a:r>
            <a:r>
              <a:rPr lang="en-US" sz="4400" dirty="0" smtClean="0">
                <a:latin typeface="DFPBiaoKaiW5-ZhuIn" charset="0"/>
                <a:cs typeface="DFPBiaoKaiW5-ZhuIn" charset="0"/>
              </a:rPr>
              <a:t>？</a:t>
            </a:r>
            <a:r>
              <a:rPr lang="en-US" altLang="ja-JP" sz="4400" dirty="0">
                <a:cs typeface="新細明體" charset="0"/>
              </a:rPr>
              <a:t/>
            </a:r>
            <a:br>
              <a:rPr lang="en-US" altLang="ja-JP" sz="4400" dirty="0">
                <a:cs typeface="新細明體" charset="0"/>
              </a:rPr>
            </a:b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03603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miley Face 4"/>
          <p:cNvSpPr>
            <a:spLocks noChangeArrowheads="1"/>
          </p:cNvSpPr>
          <p:nvPr/>
        </p:nvSpPr>
        <p:spPr bwMode="auto">
          <a:xfrm>
            <a:off x="5715000" y="2743200"/>
            <a:ext cx="2438400" cy="6096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2819400" y="2057400"/>
            <a:ext cx="3733800" cy="2438400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endParaRPr lang="en-US" altLang="ja-JP" sz="3600" dirty="0">
              <a:latin typeface="DFPBiaoKaiW5-ZhuIn" charset="0"/>
              <a:cs typeface="DFPBiaoKaiW5-ZhuIn" charset="0"/>
            </a:endParaRPr>
          </a:p>
          <a:p>
            <a:pPr marL="0" indent="0">
              <a:buFontTx/>
              <a:buNone/>
            </a:pPr>
            <a:r>
              <a:rPr lang="en-US" sz="3600" dirty="0">
                <a:solidFill>
                  <a:srgbClr val="FF0000"/>
                </a:solidFill>
                <a:latin typeface="DFPBiaoKaiW5-ZhuIn" charset="0"/>
                <a:cs typeface="DFPBiaoKaiW5-ZhuIn" charset="0"/>
              </a:rPr>
              <a:t>B. 洛杉磯</a:t>
            </a:r>
            <a:endParaRPr lang="en-US" altLang="ja-JP" sz="3600" dirty="0">
              <a:solidFill>
                <a:srgbClr val="FF0000"/>
              </a:solidFill>
              <a:latin typeface="DFPBiaoKaiW5-ZhuIn" charset="0"/>
              <a:cs typeface="DFPBiaoKaiW5-ZhuIn" charset="0"/>
            </a:endParaRPr>
          </a:p>
          <a:p>
            <a:pPr marL="0" indent="0">
              <a:buFontTx/>
              <a:buNone/>
            </a:pPr>
            <a:endParaRPr lang="en-US" altLang="ja-JP" sz="3600" dirty="0">
              <a:latin typeface="DFPBiaoKaiW5-ZhuIn" charset="0"/>
              <a:cs typeface="DFPBiaoKaiW5-ZhuIn" charset="0"/>
            </a:endParaRPr>
          </a:p>
          <a:p>
            <a:pPr marL="0" indent="0"/>
            <a:endParaRPr lang="en-US" dirty="0">
              <a:latin typeface="Arial" charset="0"/>
              <a:cs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86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533400" y="2971800"/>
            <a:ext cx="77724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zh-TW" altLang="en-US" sz="6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地理</a:t>
            </a:r>
            <a:endParaRPr lang="en-US" sz="6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52400"/>
            <a:ext cx="9677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一個地方的地面特質，比如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，高山、山谷或者平原等是什麼？？</a:t>
            </a:r>
            <a:r>
              <a:rPr lang="en-US" altLang="ja-JP" sz="4000" dirty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4000" dirty="0">
                <a:latin typeface="DFPBiaoKaiW5-ZhuIn"/>
                <a:ea typeface="DFPBiaoKaiW5-ZhuIn"/>
                <a:cs typeface="DFPBiaoKaiW5-ZhuIn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96069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229600" cy="3048000"/>
          </a:xfrm>
        </p:spPr>
        <p:txBody>
          <a:bodyPr/>
          <a:lstStyle/>
          <a:p>
            <a:pPr marL="0" indent="0" algn="l">
              <a:buNone/>
            </a:pP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有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相同</a:t>
            </a: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特質的地方比如，有的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地方熱，</a:t>
            </a: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有的地方冷是什麼？？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2895600" y="4267200"/>
            <a:ext cx="2514600" cy="129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zh-TW" altLang="en-US" sz="6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地區</a:t>
            </a:r>
            <a:endParaRPr lang="en-US" sz="6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551221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066800"/>
            <a:ext cx="9448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山和山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中間的一大塊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長長的平地叫做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87170" y="3198168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6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山谷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54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914400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我們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住的地方、喝的水、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和呼吸的空氣是什麼？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71890" y="3198168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6000" b="1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環境</a:t>
            </a:r>
            <a:r>
              <a:rPr lang="en-US" sz="6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 </a:t>
            </a:r>
            <a:endParaRPr lang="en-US" sz="6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589142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92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33400"/>
            <a:ext cx="3048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" name="Picture 4" descr="coast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332163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0" y="5638800"/>
            <a:ext cx="251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海岸區</a:t>
            </a:r>
            <a:endParaRPr lang="en-US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4-Point Star 13"/>
          <p:cNvSpPr/>
          <p:nvPr/>
        </p:nvSpPr>
        <p:spPr bwMode="auto">
          <a:xfrm>
            <a:off x="2895600" y="3810000"/>
            <a:ext cx="822325" cy="822325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1447800" y="4267200"/>
            <a:ext cx="1905000" cy="1143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92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2895600"/>
            <a:ext cx="3505200" cy="2895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海岸區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山谷區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高山區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None/>
            </a:pPr>
            <a:r>
              <a:rPr lang="en-US" altLang="zh-TW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0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沙漠區</a:t>
            </a:r>
            <a:endParaRPr lang="en-US" altLang="zh-TW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 eaLnBrk="1" hangingPunct="1"/>
            <a:endParaRPr lang="en-US" altLang="zh-TW" dirty="0">
              <a:solidFill>
                <a:srgbClr val="FF0000"/>
              </a:solidFill>
              <a:latin typeface="Arial" charset="0"/>
              <a:ea typeface="新細明體" charset="0"/>
              <a:cs typeface="新細明體" charset="0"/>
            </a:endParaRPr>
          </a:p>
        </p:txBody>
      </p:sp>
      <p:pic>
        <p:nvPicPr>
          <p:cNvPr id="1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19400"/>
            <a:ext cx="23749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6858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加州的東北部是</a:t>
            </a:r>
            <a:r>
              <a:rPr lang="en-US" altLang="zh-TW" sz="4800" dirty="0" smtClean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哪一個地區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800" dirty="0">
              <a:latin typeface="DFPBiaoKaiW5-ZhuIn"/>
              <a:ea typeface="DFPBiaoKaiW5-ZhuIn"/>
              <a:cs typeface="DFPBiaoKaiW5-ZhuI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35814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800" b="1" dirty="0" smtClean="0">
                <a:latin typeface="BiauKai"/>
                <a:ea typeface="BiauKai"/>
                <a:cs typeface="BiauKai"/>
              </a:rPr>
              <a:t> </a:t>
            </a:r>
          </a:p>
        </p:txBody>
      </p:sp>
      <p:pic>
        <p:nvPicPr>
          <p:cNvPr id="12291" name="Picture 7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92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2514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33400" y="533400"/>
            <a:ext cx="77724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6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高山區</a:t>
            </a:r>
            <a:endParaRPr lang="en-US" altLang="zh-TW" sz="6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3810000" y="1371600"/>
            <a:ext cx="771525" cy="1219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Slipstream.thmx</Template>
  <TotalTime>1584</TotalTime>
  <Words>870</Words>
  <Application>Microsoft Macintosh PowerPoint</Application>
  <PresentationFormat>On-screen Show (4:3)</PresentationFormat>
  <Paragraphs>354</Paragraphs>
  <Slides>66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Slipstream</vt:lpstr>
      <vt:lpstr>Jeopardy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山谷地區</vt:lpstr>
      <vt:lpstr>加州的東南部是哪一個地區？</vt:lpstr>
      <vt:lpstr>沙漠地區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南部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有相同特質的地方比如，有的地方熱，有的地方冷是什麼？？</vt:lpstr>
      <vt:lpstr>PowerPoint Presentation</vt:lpstr>
      <vt:lpstr>PowerPoint Presentation</vt:lpstr>
    </vt:vector>
  </TitlesOfParts>
  <Company>Meyerholz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Meyerholz</dc:creator>
  <cp:lastModifiedBy>Meyerholz</cp:lastModifiedBy>
  <cp:revision>99</cp:revision>
  <dcterms:created xsi:type="dcterms:W3CDTF">2011-10-20T04:13:33Z</dcterms:created>
  <dcterms:modified xsi:type="dcterms:W3CDTF">2015-07-15T02:29:14Z</dcterms:modified>
</cp:coreProperties>
</file>